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5"/>
  </p:notesMasterIdLst>
  <p:handoutMasterIdLst>
    <p:handoutMasterId r:id="rId26"/>
  </p:handoutMasterIdLst>
  <p:sldIdLst>
    <p:sldId id="256" r:id="rId5"/>
    <p:sldId id="265" r:id="rId6"/>
    <p:sldId id="262" r:id="rId7"/>
    <p:sldId id="266" r:id="rId8"/>
    <p:sldId id="258" r:id="rId9"/>
    <p:sldId id="270" r:id="rId10"/>
    <p:sldId id="271" r:id="rId11"/>
    <p:sldId id="259" r:id="rId12"/>
    <p:sldId id="260" r:id="rId13"/>
    <p:sldId id="273" r:id="rId14"/>
    <p:sldId id="274" r:id="rId15"/>
    <p:sldId id="280" r:id="rId16"/>
    <p:sldId id="275" r:id="rId17"/>
    <p:sldId id="276" r:id="rId18"/>
    <p:sldId id="277" r:id="rId19"/>
    <p:sldId id="278" r:id="rId20"/>
    <p:sldId id="279" r:id="rId21"/>
    <p:sldId id="281" r:id="rId22"/>
    <p:sldId id="282" r:id="rId23"/>
    <p:sldId id="261"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4C1A8A3-306A-4EB7-A6B1-4F7E0EB9C5D6}" styleName="Средний стиль 3 — акцент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725" autoAdjust="0"/>
  </p:normalViewPr>
  <p:slideViewPr>
    <p:cSldViewPr>
      <p:cViewPr varScale="1">
        <p:scale>
          <a:sx n="91" d="100"/>
          <a:sy n="91" d="100"/>
        </p:scale>
        <p:origin x="1238"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E25A8D2-C8BB-475C-BEEA-ABAE8A87948F}" type="datetimeFigureOut">
              <a:rPr lang="en-GB" smtClean="0"/>
              <a:t>01/10/2022</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DEC6E52-F53D-4E4B-AF19-66C7F35F223A}" type="slidenum">
              <a:rPr lang="en-GB" smtClean="0"/>
              <a:t>‹#›</a:t>
            </a:fld>
            <a:endParaRPr lang="en-GB"/>
          </a:p>
        </p:txBody>
      </p:sp>
    </p:spTree>
    <p:extLst>
      <p:ext uri="{BB962C8B-B14F-4D97-AF65-F5344CB8AC3E}">
        <p14:creationId xmlns:p14="http://schemas.microsoft.com/office/powerpoint/2010/main" val="1768582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DEB7E5-0205-4DE4-84CC-4748F04BF1CC}" type="datetimeFigureOut">
              <a:rPr lang="en-US" smtClean="0"/>
              <a:t>10/1/2022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EBF2B7-5D26-49DE-90B0-1F0CC1947CD2}" type="slidenum">
              <a:rPr lang="en-US" smtClean="0"/>
              <a:t>‹#›</a:t>
            </a:fld>
            <a:endParaRPr lang="en-US"/>
          </a:p>
        </p:txBody>
      </p:sp>
    </p:spTree>
    <p:extLst>
      <p:ext uri="{BB962C8B-B14F-4D97-AF65-F5344CB8AC3E}">
        <p14:creationId xmlns:p14="http://schemas.microsoft.com/office/powerpoint/2010/main" val="20430375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3495E-8619-4E4C-B8C4-DFE900F11B83}"/>
              </a:ext>
            </a:extLst>
          </p:cNvPr>
          <p:cNvSpPr>
            <a:spLocks noGrp="1"/>
          </p:cNvSpPr>
          <p:nvPr>
            <p:ph type="ctrTitle"/>
          </p:nvPr>
        </p:nvSpPr>
        <p:spPr>
          <a:xfrm>
            <a:off x="1143000" y="1122363"/>
            <a:ext cx="6858000" cy="2387600"/>
          </a:xfrm>
        </p:spPr>
        <p:txBody>
          <a:bodyPr anchor="ctr" anchorCtr="0">
            <a:normAutofit/>
          </a:bodyPr>
          <a:lstStyle>
            <a:lvl1pPr algn="ctr">
              <a:defRPr sz="440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B908B4FC-A7BA-485E-97B7-3256D69EA3CA}"/>
              </a:ext>
            </a:extLst>
          </p:cNvPr>
          <p:cNvSpPr>
            <a:spLocks noGrp="1"/>
          </p:cNvSpPr>
          <p:nvPr>
            <p:ph type="subTitle" idx="1"/>
          </p:nvPr>
        </p:nvSpPr>
        <p:spPr>
          <a:xfrm>
            <a:off x="1143000" y="5433305"/>
            <a:ext cx="6858000" cy="604664"/>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6" name="Slide Number Placeholder 5">
            <a:extLst>
              <a:ext uri="{FF2B5EF4-FFF2-40B4-BE49-F238E27FC236}">
                <a16:creationId xmlns:a16="http://schemas.microsoft.com/office/drawing/2014/main" id="{21F3028A-D234-4C54-8780-E40C0F25EA74}"/>
              </a:ext>
            </a:extLst>
          </p:cNvPr>
          <p:cNvSpPr>
            <a:spLocks noGrp="1"/>
          </p:cNvSpPr>
          <p:nvPr>
            <p:ph type="sldNum" sz="quarter" idx="12"/>
          </p:nvPr>
        </p:nvSpPr>
        <p:spPr/>
        <p:txBody>
          <a:bodyPr/>
          <a:lstStyle/>
          <a:p>
            <a:fld id="{B946DD9F-78B0-41C1-865E-11EAA14E6247}" type="slidenum">
              <a:rPr lang="en-GB" smtClean="0"/>
              <a:t>‹#›</a:t>
            </a:fld>
            <a:endParaRPr lang="en-GB"/>
          </a:p>
        </p:txBody>
      </p:sp>
    </p:spTree>
    <p:extLst>
      <p:ext uri="{BB962C8B-B14F-4D97-AF65-F5344CB8AC3E}">
        <p14:creationId xmlns:p14="http://schemas.microsoft.com/office/powerpoint/2010/main" val="753517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7" name="Slide Number Placeholder 5"/>
          <p:cNvSpPr>
            <a:spLocks noGrp="1"/>
          </p:cNvSpPr>
          <p:nvPr>
            <p:ph type="sldNum" sz="quarter" idx="12"/>
          </p:nvPr>
        </p:nvSpPr>
        <p:spPr>
          <a:xfrm>
            <a:off x="7345288" y="6356350"/>
            <a:ext cx="1187152" cy="365125"/>
          </a:xfrm>
        </p:spPr>
        <p:txBody>
          <a:bodyPr/>
          <a:lstStyle/>
          <a:p>
            <a:fld id="{112F3AA7-8D1D-4094-95D7-0F0AD16921C5}" type="slidenum">
              <a:rPr lang="en-GB" noProof="0" smtClean="0"/>
              <a:t>‹#›</a:t>
            </a:fld>
            <a:endParaRPr lang="en-GB" noProof="0" dirty="0"/>
          </a:p>
        </p:txBody>
      </p:sp>
      <p:sp>
        <p:nvSpPr>
          <p:cNvPr id="19" name="Title Placeholder 1"/>
          <p:cNvSpPr>
            <a:spLocks noGrp="1"/>
          </p:cNvSpPr>
          <p:nvPr>
            <p:ph type="title"/>
          </p:nvPr>
        </p:nvSpPr>
        <p:spPr>
          <a:xfrm>
            <a:off x="457200" y="1196752"/>
            <a:ext cx="8075240" cy="864096"/>
          </a:xfrm>
          <a:prstGeom prst="rect">
            <a:avLst/>
          </a:prstGeom>
        </p:spPr>
        <p:txBody>
          <a:bodyPr vert="horz" lIns="91440" tIns="45720" rIns="91440" bIns="45720" rtlCol="0" anchor="ctr">
            <a:normAutofit/>
          </a:bodyPr>
          <a:lstStyle>
            <a:lvl1pPr>
              <a:defRPr sz="2800"/>
            </a:lvl1pPr>
          </a:lstStyle>
          <a:p>
            <a:r>
              <a:rPr lang="en-US" noProof="0" dirty="0"/>
              <a:t>Click to edit Master title style</a:t>
            </a:r>
            <a:endParaRPr lang="en-GB" noProof="0" dirty="0"/>
          </a:p>
        </p:txBody>
      </p:sp>
      <p:sp>
        <p:nvSpPr>
          <p:cNvPr id="20" name="Text Placeholder 2"/>
          <p:cNvSpPr>
            <a:spLocks noGrp="1"/>
          </p:cNvSpPr>
          <p:nvPr>
            <p:ph idx="1"/>
          </p:nvPr>
        </p:nvSpPr>
        <p:spPr>
          <a:xfrm>
            <a:off x="457200" y="2348881"/>
            <a:ext cx="8075240" cy="3312367"/>
          </a:xfrm>
          <a:prstGeom prst="rect">
            <a:avLst/>
          </a:prstGeom>
        </p:spPr>
        <p:txBody>
          <a:bodyPr vert="horz" lIns="91440" tIns="45720" rIns="91440" bIns="45720" rtlCol="0">
            <a:normAutofit/>
          </a:bodyPr>
          <a:lstStyle>
            <a:lvl1pPr>
              <a:defRPr sz="2000"/>
            </a:lvl1pPr>
            <a:lvl2pPr>
              <a:defRPr sz="2000"/>
            </a:lvl2pPr>
            <a:lvl3pPr>
              <a:defRPr sz="1800"/>
            </a:lvl3pPr>
            <a:lvl4pPr>
              <a:defRPr sz="1800"/>
            </a:lvl4pPr>
            <a:lvl5pPr>
              <a:defRPr sz="1800"/>
            </a:lvl5pPr>
          </a:lstStyle>
          <a:p>
            <a:pPr lvl="0"/>
            <a:r>
              <a:rPr lang="en-US" noProof="0" dirty="0"/>
              <a:t>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Tree>
    <p:extLst>
      <p:ext uri="{BB962C8B-B14F-4D97-AF65-F5344CB8AC3E}">
        <p14:creationId xmlns:p14="http://schemas.microsoft.com/office/powerpoint/2010/main" val="37772773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196752"/>
            <a:ext cx="8075240" cy="864096"/>
          </a:xfrm>
          <a:prstGeom prst="rect">
            <a:avLst/>
          </a:prstGeom>
        </p:spPr>
        <p:txBody>
          <a:bodyPr vert="horz" lIns="91440" tIns="45720" rIns="91440" bIns="45720" rtlCol="0" anchor="ctr">
            <a:normAutofit/>
          </a:bodyPr>
          <a:lstStyle/>
          <a:p>
            <a:r>
              <a:rPr lang="en-US" noProof="0" dirty="0"/>
              <a:t>Click to edit Master title style</a:t>
            </a:r>
            <a:endParaRPr lang="en-GB" noProof="0" dirty="0"/>
          </a:p>
        </p:txBody>
      </p:sp>
      <p:sp>
        <p:nvSpPr>
          <p:cNvPr id="9" name="Text Placeholder 2"/>
          <p:cNvSpPr>
            <a:spLocks noGrp="1"/>
          </p:cNvSpPr>
          <p:nvPr>
            <p:ph type="body" idx="1"/>
          </p:nvPr>
        </p:nvSpPr>
        <p:spPr>
          <a:xfrm>
            <a:off x="457200" y="2348881"/>
            <a:ext cx="8075240" cy="3312367"/>
          </a:xfrm>
          <a:prstGeom prst="rect">
            <a:avLst/>
          </a:prstGeom>
        </p:spPr>
        <p:txBody>
          <a:bodyPr vert="horz" lIns="91440" tIns="45720" rIns="91440" bIns="45720" rtlCol="0">
            <a:normAutofit/>
          </a:bodyPr>
          <a:lstStyle/>
          <a:p>
            <a:pPr lvl="0"/>
            <a:r>
              <a:rPr lang="en-US" noProof="0" dirty="0"/>
              <a:t>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11" name="Slide Number Placeholder 5"/>
          <p:cNvSpPr>
            <a:spLocks noGrp="1"/>
          </p:cNvSpPr>
          <p:nvPr>
            <p:ph type="sldNum" sz="quarter" idx="4"/>
          </p:nvPr>
        </p:nvSpPr>
        <p:spPr>
          <a:xfrm>
            <a:off x="7345288" y="6356350"/>
            <a:ext cx="118715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2F3AA7-8D1D-4094-95D7-0F0AD16921C5}" type="slidenum">
              <a:rPr lang="en-GB" noProof="0" smtClean="0"/>
              <a:t>‹#›</a:t>
            </a:fld>
            <a:endParaRPr lang="en-GB" noProof="0" dirty="0"/>
          </a:p>
        </p:txBody>
      </p:sp>
      <p:pic>
        <p:nvPicPr>
          <p:cNvPr id="12" name="Picture 2" descr="International Organization of Legal Metrology"/>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835696" y="212595"/>
            <a:ext cx="5616624" cy="72760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177E5F24-2508-411F-8819-D3B46D8DEF99}"/>
              </a:ext>
            </a:extLst>
          </p:cNvPr>
          <p:cNvPicPr>
            <a:picLocks noChangeAspect="1"/>
          </p:cNvPicPr>
          <p:nvPr userDrawn="1"/>
        </p:nvPicPr>
        <p:blipFill rotWithShape="1">
          <a:blip r:embed="rId5">
            <a:extLst>
              <a:ext uri="{28A0092B-C50C-407E-A947-70E740481C1C}">
                <a14:useLocalDpi xmlns:a14="http://schemas.microsoft.com/office/drawing/2010/main" val="0"/>
              </a:ext>
            </a:extLst>
          </a:blip>
          <a:srcRect l="1660"/>
          <a:stretch/>
        </p:blipFill>
        <p:spPr>
          <a:xfrm>
            <a:off x="7877907" y="129678"/>
            <a:ext cx="1089828" cy="846000"/>
          </a:xfrm>
          <a:prstGeom prst="rect">
            <a:avLst/>
          </a:prstGeom>
        </p:spPr>
      </p:pic>
      <p:pic>
        <p:nvPicPr>
          <p:cNvPr id="16" name="Picture 15">
            <a:extLst>
              <a:ext uri="{FF2B5EF4-FFF2-40B4-BE49-F238E27FC236}">
                <a16:creationId xmlns:a16="http://schemas.microsoft.com/office/drawing/2014/main" id="{03864C57-05C1-4CFD-849C-64D42F02C353}"/>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95471" y="125539"/>
            <a:ext cx="1089827" cy="846267"/>
          </a:xfrm>
          <a:prstGeom prst="rect">
            <a:avLst/>
          </a:prstGeom>
        </p:spPr>
      </p:pic>
      <p:sp>
        <p:nvSpPr>
          <p:cNvPr id="13" name="Footer Placeholder 4">
            <a:extLst>
              <a:ext uri="{FF2B5EF4-FFF2-40B4-BE49-F238E27FC236}">
                <a16:creationId xmlns:a16="http://schemas.microsoft.com/office/drawing/2014/main" id="{E9BA7FEF-2626-4005-A92C-C74012E8D900}"/>
              </a:ext>
            </a:extLst>
          </p:cNvPr>
          <p:cNvSpPr txBox="1">
            <a:spLocks/>
          </p:cNvSpPr>
          <p:nvPr userDrawn="1"/>
        </p:nvSpPr>
        <p:spPr>
          <a:xfrm>
            <a:off x="179512" y="6356350"/>
            <a:ext cx="2895600" cy="365125"/>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a:t>202</a:t>
            </a:r>
            <a:r>
              <a:rPr lang="ru-RU" dirty="0"/>
              <a:t>2</a:t>
            </a:r>
            <a:r>
              <a:rPr lang="en-GB" dirty="0"/>
              <a:t> – RLMO RT meeting</a:t>
            </a:r>
          </a:p>
        </p:txBody>
      </p:sp>
    </p:spTree>
    <p:extLst>
      <p:ext uri="{BB962C8B-B14F-4D97-AF65-F5344CB8AC3E}">
        <p14:creationId xmlns:p14="http://schemas.microsoft.com/office/powerpoint/2010/main" val="2324429471"/>
      </p:ext>
    </p:extLst>
  </p:cSld>
  <p:clrMap bg1="lt1" tx1="dk1" bg2="lt2" tx2="dk2" accent1="accent1" accent2="accent2" accent3="accent3" accent4="accent4" accent5="accent5" accent6="accent6" hlink="hlink" folHlink="folHlink"/>
  <p:sldLayoutIdLst>
    <p:sldLayoutId id="2147483652" r:id="rId1"/>
    <p:sldLayoutId id="2147483649" r:id="rId2"/>
  </p:sldLayoutIdLst>
  <p:hf hdr="0"/>
  <p:txStyles>
    <p:titleStyle>
      <a:lvl1pPr algn="ctr" defTabSz="914400" rtl="0" eaLnBrk="1" latinLnBrk="0" hangingPunct="1">
        <a:spcBef>
          <a:spcPct val="0"/>
        </a:spcBef>
        <a:buNone/>
        <a:defRPr sz="28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addgrup.com/ru/"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1586557"/>
          </a:xfrm>
          <a:prstGeom prst="rect">
            <a:avLst/>
          </a:prstGeom>
        </p:spPr>
        <p:txBody>
          <a:bodyPr>
            <a:normAutofit/>
          </a:bodyPr>
          <a:lstStyle/>
          <a:p>
            <a:r>
              <a:rPr lang="en-US" sz="3600" dirty="0"/>
              <a:t>COOMET</a:t>
            </a:r>
            <a:r>
              <a:rPr lang="en-GB" sz="3600" dirty="0"/>
              <a:t> </a:t>
            </a:r>
            <a:br>
              <a:rPr lang="en-GB" sz="3600" dirty="0"/>
            </a:br>
            <a:r>
              <a:rPr lang="en-GB" sz="3600" dirty="0"/>
              <a:t>Update to the RLMO Round Table</a:t>
            </a:r>
            <a:endParaRPr lang="en-GB" sz="3600" noProof="0" dirty="0"/>
          </a:p>
        </p:txBody>
      </p:sp>
      <p:sp>
        <p:nvSpPr>
          <p:cNvPr id="3" name="Subtitle 2"/>
          <p:cNvSpPr>
            <a:spLocks noGrp="1"/>
          </p:cNvSpPr>
          <p:nvPr>
            <p:ph type="subTitle" idx="1"/>
          </p:nvPr>
        </p:nvSpPr>
        <p:spPr>
          <a:xfrm>
            <a:off x="1143000" y="5848672"/>
            <a:ext cx="6858000" cy="604664"/>
          </a:xfrm>
          <a:prstGeom prst="rect">
            <a:avLst/>
          </a:prstGeom>
        </p:spPr>
        <p:txBody>
          <a:bodyPr>
            <a:normAutofit/>
          </a:bodyPr>
          <a:lstStyle/>
          <a:p>
            <a:r>
              <a:rPr lang="en-GB" dirty="0"/>
              <a:t>RLMO Round Table meeting - September </a:t>
            </a:r>
            <a:r>
              <a:rPr lang="ru-RU" dirty="0"/>
              <a:t>27</a:t>
            </a:r>
            <a:r>
              <a:rPr lang="en-GB" dirty="0"/>
              <a:t>, 202</a:t>
            </a:r>
            <a:r>
              <a:rPr lang="ru-RU" dirty="0"/>
              <a:t>2</a:t>
            </a:r>
            <a:endParaRPr lang="en-GB" dirty="0"/>
          </a:p>
        </p:txBody>
      </p:sp>
      <p:sp>
        <p:nvSpPr>
          <p:cNvPr id="7" name="Subtitle 2">
            <a:extLst>
              <a:ext uri="{FF2B5EF4-FFF2-40B4-BE49-F238E27FC236}">
                <a16:creationId xmlns:a16="http://schemas.microsoft.com/office/drawing/2014/main" id="{C6F2229D-2D5F-46CA-9663-E3373D1394F1}"/>
              </a:ext>
            </a:extLst>
          </p:cNvPr>
          <p:cNvSpPr txBox="1">
            <a:spLocks/>
          </p:cNvSpPr>
          <p:nvPr/>
        </p:nvSpPr>
        <p:spPr>
          <a:xfrm>
            <a:off x="1098376" y="4869160"/>
            <a:ext cx="6569968" cy="6046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9pPr>
          </a:lstStyle>
          <a:p>
            <a:r>
              <a:rPr lang="en-US" dirty="0"/>
              <a:t>Valery </a:t>
            </a:r>
            <a:r>
              <a:rPr lang="en-US" dirty="0" err="1"/>
              <a:t>Hurevich</a:t>
            </a:r>
            <a:r>
              <a:rPr lang="en-GB" dirty="0"/>
              <a:t>, COOMET President</a:t>
            </a:r>
          </a:p>
        </p:txBody>
      </p:sp>
      <p:pic>
        <p:nvPicPr>
          <p:cNvPr id="8" name="Grafik 4">
            <a:extLst>
              <a:ext uri="{FF2B5EF4-FFF2-40B4-BE49-F238E27FC236}">
                <a16:creationId xmlns:a16="http://schemas.microsoft.com/office/drawing/2014/main" id="{14CC34DC-BF9E-6F41-AEE7-F9CFCEA46A61}"/>
              </a:ext>
            </a:extLst>
          </p:cNvPr>
          <p:cNvPicPr>
            <a:picLocks noChangeAspect="1"/>
          </p:cNvPicPr>
          <p:nvPr/>
        </p:nvPicPr>
        <p:blipFill>
          <a:blip r:embed="rId2"/>
          <a:stretch>
            <a:fillRect/>
          </a:stretch>
        </p:blipFill>
        <p:spPr>
          <a:xfrm>
            <a:off x="2705482" y="2667000"/>
            <a:ext cx="3589020" cy="1828800"/>
          </a:xfrm>
          <a:prstGeom prst="rect">
            <a:avLst/>
          </a:prstGeom>
        </p:spPr>
      </p:pic>
    </p:spTree>
    <p:extLst>
      <p:ext uri="{BB962C8B-B14F-4D97-AF65-F5344CB8AC3E}">
        <p14:creationId xmlns:p14="http://schemas.microsoft.com/office/powerpoint/2010/main" val="3188023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10</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a:xfrm>
            <a:off x="179512" y="972796"/>
            <a:ext cx="8795320" cy="864096"/>
          </a:xfrm>
        </p:spPr>
        <p:txBody>
          <a:bodyPr>
            <a:normAutofit fontScale="90000"/>
          </a:bodyPr>
          <a:lstStyle/>
          <a:p>
            <a:r>
              <a:rPr lang="en-US" dirty="0"/>
              <a:t>COOMET Comments on the RLMO discussion topics for this year </a:t>
            </a:r>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a:xfrm>
            <a:off x="457200" y="1717657"/>
            <a:ext cx="8579296" cy="648072"/>
          </a:xfrm>
        </p:spPr>
        <p:txBody>
          <a:bodyPr>
            <a:normAutofit lnSpcReduction="10000"/>
          </a:bodyPr>
          <a:lstStyle/>
          <a:p>
            <a:pPr marL="0" indent="0" algn="ctr">
              <a:buNone/>
            </a:pPr>
            <a:r>
              <a:rPr lang="en-US" b="1" dirty="0">
                <a:solidFill>
                  <a:srgbClr val="000099"/>
                </a:solidFill>
              </a:rPr>
              <a:t>Discussion Topic: </a:t>
            </a:r>
            <a:r>
              <a:rPr lang="ru-RU" b="1" dirty="0">
                <a:solidFill>
                  <a:srgbClr val="000099"/>
                </a:solidFill>
              </a:rPr>
              <a:t> </a:t>
            </a:r>
            <a:r>
              <a:rPr lang="en-US" dirty="0">
                <a:solidFill>
                  <a:srgbClr val="000099"/>
                </a:solidFill>
              </a:rPr>
              <a:t>How is your RLMO approaching ‘digitalization’ pertaining to measuring instruments in your region?</a:t>
            </a:r>
          </a:p>
        </p:txBody>
      </p:sp>
      <p:sp>
        <p:nvSpPr>
          <p:cNvPr id="7" name="Прямоугольник 6"/>
          <p:cNvSpPr/>
          <p:nvPr/>
        </p:nvSpPr>
        <p:spPr>
          <a:xfrm>
            <a:off x="282352" y="5896431"/>
            <a:ext cx="8424936" cy="584775"/>
          </a:xfrm>
          <a:prstGeom prst="rect">
            <a:avLst/>
          </a:prstGeom>
        </p:spPr>
        <p:txBody>
          <a:bodyPr wrap="square">
            <a:spAutoFit/>
          </a:bodyPr>
          <a:lstStyle/>
          <a:p>
            <a:r>
              <a:rPr lang="en-US" sz="1600" dirty="0"/>
              <a:t>Work has commenced under COOMET project </a:t>
            </a:r>
            <a:r>
              <a:rPr lang="en-BZ" sz="1600" b="1" dirty="0"/>
              <a:t>850/DE/21</a:t>
            </a:r>
            <a:r>
              <a:rPr lang="ru-RU" sz="1600" b="1" dirty="0"/>
              <a:t> </a:t>
            </a:r>
            <a:r>
              <a:rPr lang="en-US" sz="1600" dirty="0"/>
              <a:t>“Development of a harmonized approach to use </a:t>
            </a:r>
            <a:r>
              <a:rPr lang="en-US" sz="1600" b="1" dirty="0">
                <a:solidFill>
                  <a:srgbClr val="C00000"/>
                </a:solidFill>
              </a:rPr>
              <a:t>digital calibration certificates </a:t>
            </a:r>
            <a:r>
              <a:rPr lang="en-US" sz="1600" dirty="0"/>
              <a:t>in COOMET member countries”</a:t>
            </a:r>
            <a:r>
              <a:rPr lang="ru-RU" sz="1600" dirty="0"/>
              <a:t>.</a:t>
            </a:r>
          </a:p>
        </p:txBody>
      </p:sp>
      <p:sp>
        <p:nvSpPr>
          <p:cNvPr id="8" name="Content Placeholder 3">
            <a:extLst>
              <a:ext uri="{FF2B5EF4-FFF2-40B4-BE49-F238E27FC236}">
                <a16:creationId xmlns:a16="http://schemas.microsoft.com/office/drawing/2014/main" id="{3094F870-CD4E-4EFF-9E1A-6A0E98D4AE22}"/>
              </a:ext>
            </a:extLst>
          </p:cNvPr>
          <p:cNvSpPr txBox="1">
            <a:spLocks/>
          </p:cNvSpPr>
          <p:nvPr/>
        </p:nvSpPr>
        <p:spPr>
          <a:xfrm>
            <a:off x="395536" y="2365729"/>
            <a:ext cx="8579296" cy="3600399"/>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400" b="1" u="sng" dirty="0"/>
              <a:t>COOMET Concept</a:t>
            </a:r>
            <a:r>
              <a:rPr lang="ru-RU" sz="1400" b="1" u="sng" dirty="0"/>
              <a:t>:</a:t>
            </a:r>
            <a:r>
              <a:rPr lang="en-US" sz="1400" u="sng" dirty="0"/>
              <a:t>   </a:t>
            </a:r>
            <a:r>
              <a:rPr lang="en-US" sz="1400" dirty="0"/>
              <a:t>To create conditions for digital transformation in metrology a number of actions is recommended, including preparation of COOMET recommendations on the content of national or regional documents defining the structure and requirements to the objects of digitalization (digital objects), including requirements for:</a:t>
            </a:r>
          </a:p>
          <a:p>
            <a:pPr marL="0" indent="0">
              <a:buFont typeface="Arial" panose="020B0604020202020204" pitchFamily="34" charset="0"/>
              <a:buNone/>
            </a:pPr>
            <a:r>
              <a:rPr lang="en-US" sz="1400" b="1" dirty="0"/>
              <a:t>at the national level:</a:t>
            </a:r>
            <a:endParaRPr lang="ru-RU" sz="1400" dirty="0"/>
          </a:p>
          <a:p>
            <a:r>
              <a:rPr lang="en-US" sz="1400" dirty="0"/>
              <a:t>repositories of digital documents;</a:t>
            </a:r>
            <a:endParaRPr lang="ru-RU" sz="1400" dirty="0"/>
          </a:p>
          <a:p>
            <a:r>
              <a:rPr lang="en-US" sz="1400" dirty="0"/>
              <a:t>digital directories (codifiers, </a:t>
            </a:r>
            <a:r>
              <a:rPr lang="en-US" sz="1400" dirty="0" err="1"/>
              <a:t>rubricators</a:t>
            </a:r>
            <a:r>
              <a:rPr lang="en-US" sz="1400" dirty="0"/>
              <a:t> etc.);</a:t>
            </a:r>
            <a:endParaRPr lang="ru-RU" sz="1400" dirty="0"/>
          </a:p>
          <a:p>
            <a:r>
              <a:rPr lang="en-US" sz="1400" dirty="0"/>
              <a:t>digital MI group card descriptions;</a:t>
            </a:r>
            <a:endParaRPr lang="ru-RU" sz="1400" dirty="0"/>
          </a:p>
          <a:p>
            <a:r>
              <a:rPr lang="en-US" sz="1400" dirty="0"/>
              <a:t>digital verification schemes; </a:t>
            </a:r>
            <a:endParaRPr lang="ru-RU" sz="1400" dirty="0"/>
          </a:p>
          <a:p>
            <a:r>
              <a:rPr lang="en-US" sz="1400" dirty="0"/>
              <a:t>Unified Codes for Units of Measure;</a:t>
            </a:r>
            <a:endParaRPr lang="ru-RU" sz="1400" dirty="0"/>
          </a:p>
          <a:p>
            <a:r>
              <a:rPr lang="en-US" sz="1400" dirty="0"/>
              <a:t>digital calibration and verification certificates for MIs;</a:t>
            </a:r>
            <a:endParaRPr lang="ru-RU" sz="1400" dirty="0"/>
          </a:p>
          <a:p>
            <a:r>
              <a:rPr lang="en-US" sz="1400" dirty="0"/>
              <a:t>digital certificates, data sheets and type descriptions for MIs and RMs;</a:t>
            </a:r>
            <a:endParaRPr lang="ru-RU" sz="1400" dirty="0"/>
          </a:p>
          <a:p>
            <a:pPr marL="0" indent="0">
              <a:buFont typeface="Arial" panose="020B0604020202020204" pitchFamily="34" charset="0"/>
              <a:buNone/>
            </a:pPr>
            <a:r>
              <a:rPr lang="en-US" sz="1400" b="1" dirty="0"/>
              <a:t>at the regional level:  </a:t>
            </a:r>
            <a:r>
              <a:rPr lang="en-US" sz="1400" dirty="0"/>
              <a:t>information and communication e-infrastructure of NMIs of member countries to ensure information security when transferring data to the COOMET digital platform.</a:t>
            </a:r>
            <a:endParaRPr lang="ru-RU" sz="1400" dirty="0"/>
          </a:p>
        </p:txBody>
      </p:sp>
    </p:spTree>
    <p:extLst>
      <p:ext uri="{BB962C8B-B14F-4D97-AF65-F5344CB8AC3E}">
        <p14:creationId xmlns:p14="http://schemas.microsoft.com/office/powerpoint/2010/main" val="3255659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11</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a:xfrm>
            <a:off x="251520" y="990495"/>
            <a:ext cx="8723312" cy="864096"/>
          </a:xfrm>
        </p:spPr>
        <p:txBody>
          <a:bodyPr>
            <a:normAutofit fontScale="90000"/>
          </a:bodyPr>
          <a:lstStyle/>
          <a:p>
            <a:r>
              <a:rPr lang="en-US" dirty="0"/>
              <a:t>COOMET Comments on the RLMO discussion topics for this year </a:t>
            </a:r>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a:xfrm>
            <a:off x="395536" y="1772817"/>
            <a:ext cx="8579296" cy="2088232"/>
          </a:xfrm>
        </p:spPr>
        <p:txBody>
          <a:bodyPr>
            <a:normAutofit/>
          </a:bodyPr>
          <a:lstStyle/>
          <a:p>
            <a:pPr marL="0" indent="0" algn="ctr">
              <a:buNone/>
            </a:pPr>
            <a:r>
              <a:rPr lang="en-US" b="1" dirty="0">
                <a:solidFill>
                  <a:srgbClr val="000099"/>
                </a:solidFill>
              </a:rPr>
              <a:t>Discussion Topic: </a:t>
            </a:r>
            <a:r>
              <a:rPr lang="ru-RU" b="1" dirty="0">
                <a:solidFill>
                  <a:srgbClr val="000099"/>
                </a:solidFill>
              </a:rPr>
              <a:t> </a:t>
            </a:r>
            <a:r>
              <a:rPr lang="en-GB" dirty="0">
                <a:solidFill>
                  <a:srgbClr val="000099"/>
                </a:solidFill>
              </a:rPr>
              <a:t>How is your RLMO approaching the regulation of smart meters in your region?</a:t>
            </a:r>
            <a:endParaRPr lang="ru-RU" dirty="0">
              <a:solidFill>
                <a:srgbClr val="000099"/>
              </a:solidFill>
            </a:endParaRPr>
          </a:p>
          <a:p>
            <a:pPr marL="0" indent="0" algn="ctr">
              <a:buNone/>
            </a:pPr>
            <a:endParaRPr lang="en-US" sz="800" dirty="0">
              <a:solidFill>
                <a:srgbClr val="000099"/>
              </a:solidFill>
            </a:endParaRPr>
          </a:p>
          <a:p>
            <a:pPr marL="0" indent="0">
              <a:buNone/>
            </a:pPr>
            <a:r>
              <a:rPr lang="en-US" dirty="0"/>
              <a:t>In August - September 2021 a survey was conducted among members of TC 2 “Legal Metrology” on this issue. </a:t>
            </a:r>
            <a:endParaRPr lang="ru-RU" dirty="0"/>
          </a:p>
        </p:txBody>
      </p:sp>
      <p:sp>
        <p:nvSpPr>
          <p:cNvPr id="6" name="Rectangle 1"/>
          <p:cNvSpPr>
            <a:spLocks noChangeArrowheads="1"/>
          </p:cNvSpPr>
          <p:nvPr/>
        </p:nvSpPr>
        <p:spPr bwMode="auto">
          <a:xfrm>
            <a:off x="395536" y="3573016"/>
            <a:ext cx="8373322"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b="1" dirty="0">
                <a:solidFill>
                  <a:srgbClr val="C00000"/>
                </a:solidFill>
              </a:rPr>
              <a:t>Question 1</a:t>
            </a:r>
            <a:r>
              <a:rPr lang="ru-RU" b="1" dirty="0">
                <a:solidFill>
                  <a:srgbClr val="C00000"/>
                </a:solidFill>
              </a:rPr>
              <a:t>: </a:t>
            </a:r>
            <a:r>
              <a:rPr lang="en-US" dirty="0"/>
              <a:t>Are there legal requirements in your country regarding the mandatory </a:t>
            </a:r>
            <a:r>
              <a:rPr lang="en-US" dirty="0" err="1"/>
              <a:t>ature</a:t>
            </a:r>
            <a:r>
              <a:rPr lang="en-US" dirty="0"/>
              <a:t>/appropriateness/necessity of using smart meters?</a:t>
            </a:r>
            <a:endParaRPr lang="ru-RU" dirty="0"/>
          </a:p>
          <a:p>
            <a:r>
              <a:rPr lang="en-US" b="1" dirty="0">
                <a:solidFill>
                  <a:srgbClr val="C00000"/>
                </a:solidFill>
              </a:rPr>
              <a:t>Question 2</a:t>
            </a:r>
            <a:r>
              <a:rPr lang="ru-RU" b="1" dirty="0">
                <a:solidFill>
                  <a:srgbClr val="C00000"/>
                </a:solidFill>
              </a:rPr>
              <a:t>: </a:t>
            </a:r>
            <a:r>
              <a:rPr lang="en-US" dirty="0"/>
              <a:t>Are there technical requirements in your country regarding smart meters?</a:t>
            </a:r>
            <a:endParaRPr lang="ru-RU" dirty="0"/>
          </a:p>
          <a:p>
            <a:r>
              <a:rPr lang="en-US" b="1" dirty="0">
                <a:solidFill>
                  <a:srgbClr val="C00000"/>
                </a:solidFill>
              </a:rPr>
              <a:t>Question 3</a:t>
            </a:r>
            <a:r>
              <a:rPr lang="ru-RU" b="1" dirty="0">
                <a:solidFill>
                  <a:srgbClr val="C00000"/>
                </a:solidFill>
              </a:rPr>
              <a:t>: </a:t>
            </a:r>
            <a:r>
              <a:rPr lang="en-US" dirty="0"/>
              <a:t>Are there documented procedures and methods for metrological control and supervision of smart meters in your country?</a:t>
            </a:r>
            <a:endParaRPr lang="ru-RU" dirty="0"/>
          </a:p>
          <a:p>
            <a:r>
              <a:rPr lang="en-US" b="1" dirty="0">
                <a:solidFill>
                  <a:srgbClr val="C00000"/>
                </a:solidFill>
              </a:rPr>
              <a:t>Question 4</a:t>
            </a:r>
            <a:r>
              <a:rPr lang="ru-RU" b="1" dirty="0">
                <a:solidFill>
                  <a:srgbClr val="C00000"/>
                </a:solidFill>
              </a:rPr>
              <a:t>: </a:t>
            </a:r>
            <a:r>
              <a:rPr lang="en-US" dirty="0"/>
              <a:t>Have smart meters already been used in your country?</a:t>
            </a:r>
            <a:endParaRPr lang="ru-RU" dirty="0"/>
          </a:p>
          <a:p>
            <a:r>
              <a:rPr lang="en-US" b="1" dirty="0">
                <a:solidFill>
                  <a:srgbClr val="C00000"/>
                </a:solidFill>
              </a:rPr>
              <a:t>Question 5</a:t>
            </a:r>
            <a:r>
              <a:rPr lang="ru-RU" b="1" dirty="0">
                <a:solidFill>
                  <a:srgbClr val="C00000"/>
                </a:solidFill>
              </a:rPr>
              <a:t>: </a:t>
            </a:r>
            <a:r>
              <a:rPr lang="en-US" dirty="0"/>
              <a:t>Is your country considering inclusions of smart meters in the scope of legally regulated metrology? </a:t>
            </a:r>
            <a:endParaRPr lang="ru-RU" dirty="0"/>
          </a:p>
          <a:p>
            <a:r>
              <a:rPr lang="en-US" b="1" dirty="0">
                <a:solidFill>
                  <a:srgbClr val="C00000"/>
                </a:solidFill>
              </a:rPr>
              <a:t>Question 6</a:t>
            </a:r>
            <a:r>
              <a:rPr lang="ru-RU" b="1" dirty="0">
                <a:solidFill>
                  <a:srgbClr val="C00000"/>
                </a:solidFill>
              </a:rPr>
              <a:t>: </a:t>
            </a:r>
            <a:r>
              <a:rPr lang="en-US" dirty="0"/>
              <a:t>Will there be legal control and supervision of smart meters in your country and in what form?</a:t>
            </a:r>
            <a:endParaRPr lang="ru-RU" dirty="0"/>
          </a:p>
        </p:txBody>
      </p:sp>
    </p:spTree>
    <p:extLst>
      <p:ext uri="{BB962C8B-B14F-4D97-AF65-F5344CB8AC3E}">
        <p14:creationId xmlns:p14="http://schemas.microsoft.com/office/powerpoint/2010/main" val="1145910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12</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a:xfrm>
            <a:off x="251520" y="990495"/>
            <a:ext cx="8723312" cy="864096"/>
          </a:xfrm>
        </p:spPr>
        <p:txBody>
          <a:bodyPr>
            <a:normAutofit fontScale="90000"/>
          </a:bodyPr>
          <a:lstStyle/>
          <a:p>
            <a:r>
              <a:rPr lang="en-US" dirty="0"/>
              <a:t>COOMET Comments on the RLMO discussion topics for this year </a:t>
            </a:r>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a:xfrm>
            <a:off x="395536" y="1772817"/>
            <a:ext cx="8579296" cy="2088232"/>
          </a:xfrm>
        </p:spPr>
        <p:txBody>
          <a:bodyPr>
            <a:normAutofit/>
          </a:bodyPr>
          <a:lstStyle/>
          <a:p>
            <a:pPr marL="0" indent="0" algn="ctr">
              <a:buNone/>
            </a:pPr>
            <a:r>
              <a:rPr lang="en-US" b="1" dirty="0">
                <a:solidFill>
                  <a:srgbClr val="000099"/>
                </a:solidFill>
              </a:rPr>
              <a:t>Discussion Topic: </a:t>
            </a:r>
            <a:r>
              <a:rPr lang="ru-RU" b="1" dirty="0">
                <a:solidFill>
                  <a:srgbClr val="000099"/>
                </a:solidFill>
              </a:rPr>
              <a:t> </a:t>
            </a:r>
            <a:r>
              <a:rPr lang="en-GB" dirty="0">
                <a:solidFill>
                  <a:srgbClr val="000099"/>
                </a:solidFill>
              </a:rPr>
              <a:t>How is your RLMO approaching the regulation of smart meters in your region?</a:t>
            </a:r>
            <a:endParaRPr lang="en-US" dirty="0">
              <a:solidFill>
                <a:srgbClr val="000099"/>
              </a:solidFill>
            </a:endParaRPr>
          </a:p>
          <a:p>
            <a:pPr marL="0" indent="0">
              <a:buNone/>
            </a:pPr>
            <a:r>
              <a:rPr lang="en-US" u="sng" dirty="0"/>
              <a:t>COOMET survey </a:t>
            </a:r>
          </a:p>
          <a:p>
            <a:pPr marL="0" indent="0">
              <a:buNone/>
            </a:pPr>
            <a:endParaRPr lang="en-US" sz="1400" u="sng" dirty="0"/>
          </a:p>
          <a:p>
            <a:pPr marL="0" indent="0">
              <a:buNone/>
            </a:pPr>
            <a:r>
              <a:rPr lang="en-US" dirty="0"/>
              <a:t>The answers were received from</a:t>
            </a:r>
            <a:r>
              <a:rPr lang="ru-RU" dirty="0"/>
              <a:t>:</a:t>
            </a:r>
            <a:r>
              <a:rPr lang="en-US" dirty="0"/>
              <a:t> </a:t>
            </a:r>
            <a:r>
              <a:rPr lang="en-US" b="1" dirty="0"/>
              <a:t>AZ</a:t>
            </a:r>
            <a:r>
              <a:rPr lang="ru-RU" b="1" dirty="0"/>
              <a:t>, </a:t>
            </a:r>
            <a:r>
              <a:rPr lang="en-US" b="1" dirty="0"/>
              <a:t>BY</a:t>
            </a:r>
            <a:r>
              <a:rPr lang="ru-RU" b="1" dirty="0"/>
              <a:t>, </a:t>
            </a:r>
            <a:r>
              <a:rPr lang="en-US" b="1" dirty="0"/>
              <a:t>CN</a:t>
            </a:r>
            <a:r>
              <a:rPr lang="ru-RU" b="1" dirty="0"/>
              <a:t>, </a:t>
            </a:r>
            <a:r>
              <a:rPr lang="en-US" b="1" dirty="0"/>
              <a:t>CU</a:t>
            </a:r>
            <a:r>
              <a:rPr lang="ru-RU" b="1" dirty="0"/>
              <a:t>, </a:t>
            </a:r>
            <a:r>
              <a:rPr lang="en-US" b="1" dirty="0"/>
              <a:t>KZ</a:t>
            </a:r>
            <a:r>
              <a:rPr lang="ru-RU" b="1" dirty="0"/>
              <a:t>, </a:t>
            </a:r>
            <a:r>
              <a:rPr lang="en-US" b="1" dirty="0"/>
              <a:t>MD</a:t>
            </a:r>
            <a:r>
              <a:rPr lang="ru-RU" b="1" dirty="0"/>
              <a:t>, </a:t>
            </a:r>
            <a:r>
              <a:rPr lang="en-US" b="1" dirty="0"/>
              <a:t>RU</a:t>
            </a:r>
            <a:r>
              <a:rPr lang="ru-RU" b="1" dirty="0"/>
              <a:t>, </a:t>
            </a:r>
            <a:r>
              <a:rPr lang="en-US" b="1" dirty="0"/>
              <a:t>SK</a:t>
            </a:r>
            <a:r>
              <a:rPr lang="ru-RU" b="1" dirty="0"/>
              <a:t>, </a:t>
            </a:r>
            <a:r>
              <a:rPr lang="en-US" b="1" dirty="0"/>
              <a:t>TJ</a:t>
            </a:r>
            <a:r>
              <a:rPr lang="ru-RU" b="1" dirty="0"/>
              <a:t>, </a:t>
            </a:r>
            <a:r>
              <a:rPr lang="en-US" b="1" dirty="0"/>
              <a:t>UZ</a:t>
            </a:r>
            <a:r>
              <a:rPr lang="ru-RU" b="1" dirty="0"/>
              <a:t>.</a:t>
            </a:r>
            <a:endParaRPr lang="ru-RU" dirty="0"/>
          </a:p>
        </p:txBody>
      </p:sp>
      <p:graphicFrame>
        <p:nvGraphicFramePr>
          <p:cNvPr id="5" name="Таблица 4"/>
          <p:cNvGraphicFramePr>
            <a:graphicFrameLocks noGrp="1"/>
          </p:cNvGraphicFramePr>
          <p:nvPr/>
        </p:nvGraphicFramePr>
        <p:xfrm>
          <a:off x="539552" y="5190878"/>
          <a:ext cx="7272810" cy="733045"/>
        </p:xfrm>
        <a:graphic>
          <a:graphicData uri="http://schemas.openxmlformats.org/drawingml/2006/table">
            <a:tbl>
              <a:tblPr firstRow="1" firstCol="1" bandRow="1">
                <a:tableStyleId>{5C22544A-7EE6-4342-B048-85BDC9FD1C3A}</a:tableStyleId>
              </a:tblPr>
              <a:tblGrid>
                <a:gridCol w="1186416">
                  <a:extLst>
                    <a:ext uri="{9D8B030D-6E8A-4147-A177-3AD203B41FA5}">
                      <a16:colId xmlns:a16="http://schemas.microsoft.com/office/drawing/2014/main" val="1022624729"/>
                    </a:ext>
                  </a:extLst>
                </a:gridCol>
                <a:gridCol w="596848">
                  <a:extLst>
                    <a:ext uri="{9D8B030D-6E8A-4147-A177-3AD203B41FA5}">
                      <a16:colId xmlns:a16="http://schemas.microsoft.com/office/drawing/2014/main" val="4096550107"/>
                    </a:ext>
                  </a:extLst>
                </a:gridCol>
                <a:gridCol w="609950">
                  <a:extLst>
                    <a:ext uri="{9D8B030D-6E8A-4147-A177-3AD203B41FA5}">
                      <a16:colId xmlns:a16="http://schemas.microsoft.com/office/drawing/2014/main" val="152543823"/>
                    </a:ext>
                  </a:extLst>
                </a:gridCol>
                <a:gridCol w="623051">
                  <a:extLst>
                    <a:ext uri="{9D8B030D-6E8A-4147-A177-3AD203B41FA5}">
                      <a16:colId xmlns:a16="http://schemas.microsoft.com/office/drawing/2014/main" val="4208330988"/>
                    </a:ext>
                  </a:extLst>
                </a:gridCol>
                <a:gridCol w="623051">
                  <a:extLst>
                    <a:ext uri="{9D8B030D-6E8A-4147-A177-3AD203B41FA5}">
                      <a16:colId xmlns:a16="http://schemas.microsoft.com/office/drawing/2014/main" val="1716410833"/>
                    </a:ext>
                  </a:extLst>
                </a:gridCol>
                <a:gridCol w="596848">
                  <a:extLst>
                    <a:ext uri="{9D8B030D-6E8A-4147-A177-3AD203B41FA5}">
                      <a16:colId xmlns:a16="http://schemas.microsoft.com/office/drawing/2014/main" val="2500544273"/>
                    </a:ext>
                  </a:extLst>
                </a:gridCol>
                <a:gridCol w="649254">
                  <a:extLst>
                    <a:ext uri="{9D8B030D-6E8A-4147-A177-3AD203B41FA5}">
                      <a16:colId xmlns:a16="http://schemas.microsoft.com/office/drawing/2014/main" val="1872099512"/>
                    </a:ext>
                  </a:extLst>
                </a:gridCol>
                <a:gridCol w="623051">
                  <a:extLst>
                    <a:ext uri="{9D8B030D-6E8A-4147-A177-3AD203B41FA5}">
                      <a16:colId xmlns:a16="http://schemas.microsoft.com/office/drawing/2014/main" val="3672675323"/>
                    </a:ext>
                  </a:extLst>
                </a:gridCol>
                <a:gridCol w="609950">
                  <a:extLst>
                    <a:ext uri="{9D8B030D-6E8A-4147-A177-3AD203B41FA5}">
                      <a16:colId xmlns:a16="http://schemas.microsoft.com/office/drawing/2014/main" val="2377189231"/>
                    </a:ext>
                  </a:extLst>
                </a:gridCol>
                <a:gridCol w="557543">
                  <a:extLst>
                    <a:ext uri="{9D8B030D-6E8A-4147-A177-3AD203B41FA5}">
                      <a16:colId xmlns:a16="http://schemas.microsoft.com/office/drawing/2014/main" val="2904074217"/>
                    </a:ext>
                  </a:extLst>
                </a:gridCol>
                <a:gridCol w="596848">
                  <a:extLst>
                    <a:ext uri="{9D8B030D-6E8A-4147-A177-3AD203B41FA5}">
                      <a16:colId xmlns:a16="http://schemas.microsoft.com/office/drawing/2014/main" val="2319674014"/>
                    </a:ext>
                  </a:extLst>
                </a:gridCol>
              </a:tblGrid>
              <a:tr h="239395">
                <a:tc>
                  <a:txBody>
                    <a:bodyPr/>
                    <a:lstStyle/>
                    <a:p>
                      <a:pPr>
                        <a:lnSpc>
                          <a:spcPct val="107000"/>
                        </a:lnSpc>
                        <a:spcAft>
                          <a:spcPts val="0"/>
                        </a:spcAft>
                      </a:pPr>
                      <a:r>
                        <a:rPr lang="en-US" sz="1400" dirty="0">
                          <a:effectLst/>
                        </a:rPr>
                        <a:t>Country</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dirty="0">
                          <a:effectLst/>
                        </a:rPr>
                        <a:t>AZ</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a:effectLst/>
                        </a:rPr>
                        <a:t>BY</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a:effectLst/>
                        </a:rPr>
                        <a:t>CN</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a:effectLst/>
                        </a:rPr>
                        <a:t>CU</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a:effectLst/>
                        </a:rPr>
                        <a:t>KZ</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a:effectLst/>
                        </a:rPr>
                        <a:t>MD</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a:effectLst/>
                        </a:rPr>
                        <a:t>RU</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a:effectLst/>
                        </a:rPr>
                        <a:t>SK</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a:effectLst/>
                        </a:rPr>
                        <a:t>TJ</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a:effectLst/>
                        </a:rPr>
                        <a:t>UZ</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68043305"/>
                  </a:ext>
                </a:extLst>
              </a:tr>
              <a:tr h="0">
                <a:tc>
                  <a:txBody>
                    <a:bodyPr/>
                    <a:lstStyle/>
                    <a:p>
                      <a:pPr marL="153670" algn="l">
                        <a:lnSpc>
                          <a:spcPct val="107000"/>
                        </a:lnSpc>
                        <a:spcAft>
                          <a:spcPts val="0"/>
                        </a:spcAft>
                      </a:pPr>
                      <a:r>
                        <a:rPr lang="en-US" sz="1600" dirty="0">
                          <a:effectLst/>
                        </a:rPr>
                        <a:t>Yes</a:t>
                      </a:r>
                      <a:endParaRPr lang="ru-RU" sz="1400" dirty="0">
                        <a:effectLst/>
                        <a:latin typeface="Tahoma" panose="020B0604030504040204" pitchFamily="34" charset="0"/>
                        <a:ea typeface="Tahoma" panose="020B060403050404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b="1" dirty="0">
                          <a:effectLst/>
                        </a:rPr>
                        <a:t> </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b="1" dirty="0">
                          <a:effectLst/>
                        </a:rPr>
                        <a:t> </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b="1" dirty="0">
                          <a:effectLst/>
                        </a:rPr>
                        <a:t>+</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b="1" dirty="0">
                          <a:effectLst/>
                        </a:rPr>
                        <a:t>+</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b="1">
                          <a:effectLst/>
                        </a:rPr>
                        <a:t> </a:t>
                      </a:r>
                      <a:endParaRPr lang="ru-RU"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b="1">
                          <a:effectLst/>
                        </a:rPr>
                        <a:t>+</a:t>
                      </a:r>
                      <a:endParaRPr lang="ru-RU"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b="1">
                          <a:effectLst/>
                        </a:rPr>
                        <a:t> </a:t>
                      </a:r>
                      <a:endParaRPr lang="ru-RU"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b="1">
                          <a:effectLst/>
                        </a:rPr>
                        <a:t>+</a:t>
                      </a:r>
                      <a:endParaRPr lang="ru-RU"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b="1">
                          <a:effectLst/>
                        </a:rPr>
                        <a:t>+</a:t>
                      </a:r>
                      <a:endParaRPr lang="ru-RU"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b="1">
                          <a:effectLst/>
                        </a:rPr>
                        <a:t>+</a:t>
                      </a:r>
                      <a:endParaRPr lang="ru-RU"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60960559"/>
                  </a:ext>
                </a:extLst>
              </a:tr>
              <a:tr h="0">
                <a:tc>
                  <a:txBody>
                    <a:bodyPr/>
                    <a:lstStyle/>
                    <a:p>
                      <a:pPr marL="153670" algn="l">
                        <a:lnSpc>
                          <a:spcPct val="107000"/>
                        </a:lnSpc>
                        <a:spcAft>
                          <a:spcPts val="0"/>
                        </a:spcAft>
                      </a:pPr>
                      <a:r>
                        <a:rPr lang="en-US" sz="1600" dirty="0">
                          <a:effectLst/>
                        </a:rPr>
                        <a:t>No</a:t>
                      </a:r>
                      <a:endParaRPr lang="ru-RU" sz="1400" dirty="0">
                        <a:effectLst/>
                        <a:latin typeface="Tahoma" panose="020B0604030504040204" pitchFamily="34" charset="0"/>
                        <a:ea typeface="Tahoma" panose="020B060403050404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b="1" dirty="0">
                          <a:effectLst/>
                        </a:rPr>
                        <a:t>+</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b="1" dirty="0">
                          <a:effectLst/>
                        </a:rPr>
                        <a:t>+</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b="1" dirty="0">
                          <a:effectLst/>
                        </a:rPr>
                        <a:t> </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b="1" dirty="0">
                          <a:effectLst/>
                        </a:rPr>
                        <a:t> </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b="1" dirty="0">
                          <a:effectLst/>
                        </a:rPr>
                        <a:t>+</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b="1" dirty="0">
                          <a:effectLst/>
                        </a:rPr>
                        <a:t> </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b="1" dirty="0">
                          <a:effectLst/>
                        </a:rPr>
                        <a:t>+</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b="1" dirty="0">
                          <a:effectLst/>
                        </a:rPr>
                        <a:t> </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b="1" dirty="0">
                          <a:effectLst/>
                        </a:rPr>
                        <a:t> </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b="1" dirty="0">
                          <a:effectLst/>
                        </a:rPr>
                        <a:t> </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04104546"/>
                  </a:ext>
                </a:extLst>
              </a:tr>
            </a:tbl>
          </a:graphicData>
        </a:graphic>
      </p:graphicFrame>
      <p:sp>
        <p:nvSpPr>
          <p:cNvPr id="6" name="Rectangle 1"/>
          <p:cNvSpPr>
            <a:spLocks noChangeArrowheads="1"/>
          </p:cNvSpPr>
          <p:nvPr/>
        </p:nvSpPr>
        <p:spPr bwMode="auto">
          <a:xfrm>
            <a:off x="498523" y="4018132"/>
            <a:ext cx="837332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2000" b="1" i="0" u="none" strike="noStrike" cap="none" normalizeH="0" baseline="0" dirty="0">
                <a:ln>
                  <a:noFill/>
                </a:ln>
                <a:effectLst/>
                <a:latin typeface="+mj-lt"/>
                <a:ea typeface="Tahoma" panose="020B0604030504040204" pitchFamily="34" charset="0"/>
              </a:rPr>
              <a:t>Question 1</a:t>
            </a:r>
            <a:endParaRPr kumimoji="0" lang="ru-RU" altLang="ru-RU" sz="2000" b="0" i="0" u="none" strike="noStrike" cap="none" normalizeH="0" baseline="0" dirty="0">
              <a:ln>
                <a:noFill/>
              </a:ln>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dirty="0">
                <a:ln>
                  <a:noFill/>
                </a:ln>
                <a:effectLst/>
                <a:latin typeface="+mj-lt"/>
                <a:ea typeface="Tahoma" panose="020B0604030504040204" pitchFamily="34" charset="0"/>
              </a:rPr>
              <a:t>Are there legal requirements in your country regarding the mandatory nature/appropriateness/necessity of using smart meters?</a:t>
            </a:r>
            <a:endParaRPr kumimoji="0" lang="ru-RU" altLang="ru-RU" sz="2000" b="0" i="0" u="none" strike="noStrike" cap="none" normalizeH="0" baseline="0" dirty="0">
              <a:ln>
                <a:noFill/>
              </a:ln>
              <a:effectLst/>
              <a:latin typeface="+mj-lt"/>
            </a:endParaRPr>
          </a:p>
        </p:txBody>
      </p:sp>
    </p:spTree>
    <p:extLst>
      <p:ext uri="{BB962C8B-B14F-4D97-AF65-F5344CB8AC3E}">
        <p14:creationId xmlns:p14="http://schemas.microsoft.com/office/powerpoint/2010/main" val="2305020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13</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a:xfrm>
            <a:off x="539552" y="990495"/>
            <a:ext cx="8075240" cy="864096"/>
          </a:xfrm>
        </p:spPr>
        <p:txBody>
          <a:bodyPr>
            <a:normAutofit fontScale="90000"/>
          </a:bodyPr>
          <a:lstStyle/>
          <a:p>
            <a:r>
              <a:rPr lang="en-US" dirty="0"/>
              <a:t>Comments on the RLMO discussion topics for this year </a:t>
            </a:r>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a:xfrm>
            <a:off x="371025" y="1715370"/>
            <a:ext cx="8579296" cy="720079"/>
          </a:xfrm>
        </p:spPr>
        <p:txBody>
          <a:bodyPr>
            <a:normAutofit/>
          </a:bodyPr>
          <a:lstStyle/>
          <a:p>
            <a:pPr marL="0" indent="0" algn="ctr">
              <a:buNone/>
            </a:pPr>
            <a:r>
              <a:rPr lang="en-US" b="1" dirty="0">
                <a:solidFill>
                  <a:srgbClr val="000099"/>
                </a:solidFill>
              </a:rPr>
              <a:t>Discussion Topic: </a:t>
            </a:r>
            <a:r>
              <a:rPr lang="ru-RU" b="1" dirty="0">
                <a:solidFill>
                  <a:srgbClr val="000099"/>
                </a:solidFill>
              </a:rPr>
              <a:t> </a:t>
            </a:r>
            <a:r>
              <a:rPr lang="en-GB" dirty="0">
                <a:solidFill>
                  <a:srgbClr val="000099"/>
                </a:solidFill>
              </a:rPr>
              <a:t>How is your RLMO approaching the regulation of smart meters in your region?</a:t>
            </a:r>
            <a:endParaRPr lang="en-US" dirty="0">
              <a:solidFill>
                <a:srgbClr val="000099"/>
              </a:solidFill>
            </a:endParaRPr>
          </a:p>
        </p:txBody>
      </p:sp>
      <p:sp>
        <p:nvSpPr>
          <p:cNvPr id="6" name="Rectangle 1"/>
          <p:cNvSpPr>
            <a:spLocks noChangeArrowheads="1"/>
          </p:cNvSpPr>
          <p:nvPr/>
        </p:nvSpPr>
        <p:spPr bwMode="auto">
          <a:xfrm>
            <a:off x="251520" y="2225865"/>
            <a:ext cx="2023361"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sz="2000" u="sng" dirty="0"/>
              <a:t>COOMET survey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2000" b="1" i="0" u="none" strike="noStrike" cap="none" normalizeH="0" baseline="0" dirty="0">
              <a:ln>
                <a:noFill/>
              </a:ln>
              <a:effectLst/>
              <a:latin typeface="+mj-lt"/>
              <a:ea typeface="Tahom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2000" b="1" i="0" u="none" strike="noStrike" cap="none" normalizeH="0" baseline="0" dirty="0">
                <a:ln>
                  <a:noFill/>
                </a:ln>
                <a:effectLst/>
                <a:latin typeface="+mj-lt"/>
                <a:ea typeface="Tahoma" panose="020B0604030504040204" pitchFamily="34" charset="0"/>
              </a:rPr>
              <a:t>Question 2</a:t>
            </a:r>
            <a:endParaRPr kumimoji="0" lang="ru-RU" altLang="ru-RU" sz="2000" b="0" i="0" u="none" strike="noStrike" cap="none" normalizeH="0" baseline="0" dirty="0">
              <a:ln>
                <a:noFill/>
              </a:ln>
              <a:effectLst/>
              <a:latin typeface="+mj-lt"/>
            </a:endParaRPr>
          </a:p>
          <a:p>
            <a:r>
              <a:rPr lang="en-US" dirty="0">
                <a:latin typeface="+mj-lt"/>
              </a:rPr>
              <a:t>Are there technical requirements in your country regarding smart meters?</a:t>
            </a:r>
            <a:endParaRPr lang="ru-RU" dirty="0">
              <a:latin typeface="+mj-lt"/>
            </a:endParaRPr>
          </a:p>
        </p:txBody>
      </p:sp>
      <p:graphicFrame>
        <p:nvGraphicFramePr>
          <p:cNvPr id="8" name="Таблица 7"/>
          <p:cNvGraphicFramePr>
            <a:graphicFrameLocks noGrp="1"/>
          </p:cNvGraphicFramePr>
          <p:nvPr>
            <p:extLst>
              <p:ext uri="{D42A27DB-BD31-4B8C-83A1-F6EECF244321}">
                <p14:modId xmlns:p14="http://schemas.microsoft.com/office/powerpoint/2010/main" val="734567043"/>
              </p:ext>
            </p:extLst>
          </p:nvPr>
        </p:nvGraphicFramePr>
        <p:xfrm>
          <a:off x="2521564" y="2377708"/>
          <a:ext cx="6462115" cy="4261192"/>
        </p:xfrm>
        <a:graphic>
          <a:graphicData uri="http://schemas.openxmlformats.org/drawingml/2006/table">
            <a:tbl>
              <a:tblPr firstRow="1" firstCol="1" bandRow="1">
                <a:tableStyleId>{BC89EF96-8CEA-46FF-86C4-4CE0E7609802}</a:tableStyleId>
              </a:tblPr>
              <a:tblGrid>
                <a:gridCol w="2016224">
                  <a:extLst>
                    <a:ext uri="{9D8B030D-6E8A-4147-A177-3AD203B41FA5}">
                      <a16:colId xmlns:a16="http://schemas.microsoft.com/office/drawing/2014/main" val="1109537961"/>
                    </a:ext>
                  </a:extLst>
                </a:gridCol>
                <a:gridCol w="1080120">
                  <a:extLst>
                    <a:ext uri="{9D8B030D-6E8A-4147-A177-3AD203B41FA5}">
                      <a16:colId xmlns:a16="http://schemas.microsoft.com/office/drawing/2014/main" val="899167791"/>
                    </a:ext>
                  </a:extLst>
                </a:gridCol>
                <a:gridCol w="1080120">
                  <a:extLst>
                    <a:ext uri="{9D8B030D-6E8A-4147-A177-3AD203B41FA5}">
                      <a16:colId xmlns:a16="http://schemas.microsoft.com/office/drawing/2014/main" val="4178561824"/>
                    </a:ext>
                  </a:extLst>
                </a:gridCol>
                <a:gridCol w="1152128">
                  <a:extLst>
                    <a:ext uri="{9D8B030D-6E8A-4147-A177-3AD203B41FA5}">
                      <a16:colId xmlns:a16="http://schemas.microsoft.com/office/drawing/2014/main" val="1793420500"/>
                    </a:ext>
                  </a:extLst>
                </a:gridCol>
                <a:gridCol w="1133523">
                  <a:extLst>
                    <a:ext uri="{9D8B030D-6E8A-4147-A177-3AD203B41FA5}">
                      <a16:colId xmlns:a16="http://schemas.microsoft.com/office/drawing/2014/main" val="1393854838"/>
                    </a:ext>
                  </a:extLst>
                </a:gridCol>
              </a:tblGrid>
              <a:tr h="288032">
                <a:tc>
                  <a:txBody>
                    <a:bodyPr/>
                    <a:lstStyle/>
                    <a:p>
                      <a:pPr marL="153670" algn="just">
                        <a:lnSpc>
                          <a:spcPct val="107000"/>
                        </a:lnSpc>
                        <a:spcAft>
                          <a:spcPts val="0"/>
                        </a:spcAft>
                      </a:pPr>
                      <a:r>
                        <a:rPr lang="en-US" sz="1100" dirty="0">
                          <a:effectLst/>
                        </a:rPr>
                        <a:t> </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153670" algn="ctr">
                        <a:lnSpc>
                          <a:spcPct val="107000"/>
                        </a:lnSpc>
                        <a:spcAft>
                          <a:spcPts val="0"/>
                        </a:spcAft>
                      </a:pPr>
                      <a:r>
                        <a:rPr lang="ru-RU" sz="1100" dirty="0" err="1">
                          <a:effectLst/>
                        </a:rPr>
                        <a:t>Electricity</a:t>
                      </a:r>
                      <a:r>
                        <a:rPr lang="ru-RU" sz="1100" dirty="0">
                          <a:effectLst/>
                        </a:rPr>
                        <a:t> </a:t>
                      </a:r>
                      <a:r>
                        <a:rPr lang="ru-RU" sz="1100" dirty="0" err="1">
                          <a:effectLst/>
                        </a:rPr>
                        <a:t>meters</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nchor="ctr">
                    <a:solidFill>
                      <a:schemeClr val="bg1"/>
                    </a:solidFill>
                  </a:tcPr>
                </a:tc>
                <a:tc>
                  <a:txBody>
                    <a:bodyPr/>
                    <a:lstStyle/>
                    <a:p>
                      <a:pPr marL="153670" algn="ctr">
                        <a:lnSpc>
                          <a:spcPct val="107000"/>
                        </a:lnSpc>
                        <a:spcAft>
                          <a:spcPts val="0"/>
                        </a:spcAft>
                      </a:pPr>
                      <a:r>
                        <a:rPr lang="en-US" sz="1100">
                          <a:effectLst/>
                        </a:rPr>
                        <a:t>Gas meters</a:t>
                      </a:r>
                      <a:endParaRPr lang="ru-RU" sz="110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nchor="ctr">
                    <a:solidFill>
                      <a:schemeClr val="bg1"/>
                    </a:solidFill>
                  </a:tcPr>
                </a:tc>
                <a:tc>
                  <a:txBody>
                    <a:bodyPr/>
                    <a:lstStyle/>
                    <a:p>
                      <a:pPr marL="153670" algn="ctr">
                        <a:lnSpc>
                          <a:spcPct val="107000"/>
                        </a:lnSpc>
                        <a:spcAft>
                          <a:spcPts val="0"/>
                        </a:spcAft>
                      </a:pPr>
                      <a:r>
                        <a:rPr lang="en-US" sz="1100">
                          <a:effectLst/>
                        </a:rPr>
                        <a:t>Water meters</a:t>
                      </a:r>
                      <a:endParaRPr lang="ru-RU" sz="110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nchor="ctr">
                    <a:solidFill>
                      <a:schemeClr val="bg1"/>
                    </a:solidFill>
                  </a:tcPr>
                </a:tc>
                <a:tc>
                  <a:txBody>
                    <a:bodyPr/>
                    <a:lstStyle/>
                    <a:p>
                      <a:pPr marL="153670" algn="ctr">
                        <a:lnSpc>
                          <a:spcPct val="107000"/>
                        </a:lnSpc>
                        <a:spcAft>
                          <a:spcPts val="0"/>
                        </a:spcAft>
                      </a:pPr>
                      <a:r>
                        <a:rPr lang="en-US" sz="1100">
                          <a:effectLst/>
                        </a:rPr>
                        <a:t>Heat meters</a:t>
                      </a:r>
                      <a:endParaRPr lang="ru-RU" sz="110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nchor="ctr">
                    <a:solidFill>
                      <a:schemeClr val="bg1"/>
                    </a:solidFill>
                  </a:tcPr>
                </a:tc>
                <a:extLst>
                  <a:ext uri="{0D108BD9-81ED-4DB2-BD59-A6C34878D82A}">
                    <a16:rowId xmlns:a16="http://schemas.microsoft.com/office/drawing/2014/main" val="3056630867"/>
                  </a:ext>
                </a:extLst>
              </a:tr>
              <a:tr h="286309">
                <a:tc>
                  <a:txBody>
                    <a:bodyPr/>
                    <a:lstStyle/>
                    <a:p>
                      <a:pPr marL="153670" algn="just">
                        <a:lnSpc>
                          <a:spcPct val="107000"/>
                        </a:lnSpc>
                        <a:spcAft>
                          <a:spcPts val="0"/>
                        </a:spcAft>
                      </a:pPr>
                      <a:r>
                        <a:rPr lang="en-US" sz="1100" dirty="0">
                          <a:effectLst/>
                        </a:rPr>
                        <a:t>Requirements available</a:t>
                      </a:r>
                      <a:r>
                        <a:rPr lang="ru-RU" sz="1100" dirty="0">
                          <a:effectLst/>
                        </a:rPr>
                        <a:t>:</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nchor="ctr">
                    <a:solidFill>
                      <a:schemeClr val="bg1"/>
                    </a:solidFill>
                  </a:tcPr>
                </a:tc>
                <a:tc>
                  <a:txBody>
                    <a:bodyPr/>
                    <a:lstStyle/>
                    <a:p>
                      <a:pPr marL="0" algn="ctr">
                        <a:lnSpc>
                          <a:spcPct val="107000"/>
                        </a:lnSpc>
                        <a:spcAft>
                          <a:spcPts val="0"/>
                        </a:spcAft>
                      </a:pPr>
                      <a:r>
                        <a:rPr lang="en-US" sz="1100" dirty="0">
                          <a:effectLst/>
                        </a:rPr>
                        <a:t>CN</a:t>
                      </a:r>
                      <a:r>
                        <a:rPr lang="ru-RU" sz="1100" dirty="0">
                          <a:effectLst/>
                        </a:rPr>
                        <a:t>, </a:t>
                      </a:r>
                      <a:r>
                        <a:rPr lang="en-US" sz="1100" dirty="0">
                          <a:effectLst/>
                        </a:rPr>
                        <a:t>MD</a:t>
                      </a:r>
                      <a:r>
                        <a:rPr lang="ru-RU" sz="1100" dirty="0">
                          <a:effectLst/>
                        </a:rPr>
                        <a:t>, </a:t>
                      </a:r>
                      <a:r>
                        <a:rPr lang="en-US" sz="1100" dirty="0">
                          <a:effectLst/>
                        </a:rPr>
                        <a:t>UZ</a:t>
                      </a:r>
                      <a:r>
                        <a:rPr lang="ru-RU" sz="1100" dirty="0">
                          <a:effectLst/>
                        </a:rPr>
                        <a:t>, </a:t>
                      </a:r>
                      <a:r>
                        <a:rPr lang="en-US" sz="1100" dirty="0">
                          <a:effectLst/>
                        </a:rPr>
                        <a:t>SK</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nchor="ctr">
                    <a:solidFill>
                      <a:schemeClr val="bg1"/>
                    </a:solidFill>
                  </a:tcPr>
                </a:tc>
                <a:tc>
                  <a:txBody>
                    <a:bodyPr/>
                    <a:lstStyle/>
                    <a:p>
                      <a:pPr marL="0" algn="ctr">
                        <a:lnSpc>
                          <a:spcPct val="107000"/>
                        </a:lnSpc>
                        <a:spcAft>
                          <a:spcPts val="0"/>
                        </a:spcAft>
                      </a:pPr>
                      <a:r>
                        <a:rPr lang="en-US" sz="1100" dirty="0">
                          <a:effectLst/>
                        </a:rPr>
                        <a:t>CN</a:t>
                      </a:r>
                      <a:r>
                        <a:rPr lang="ru-RU" sz="1100" dirty="0">
                          <a:effectLst/>
                        </a:rPr>
                        <a:t>, </a:t>
                      </a:r>
                      <a:r>
                        <a:rPr lang="en-US" sz="1100" dirty="0">
                          <a:effectLst/>
                        </a:rPr>
                        <a:t>MD</a:t>
                      </a:r>
                      <a:r>
                        <a:rPr lang="ru-RU" sz="1100" dirty="0">
                          <a:effectLst/>
                        </a:rPr>
                        <a:t>, </a:t>
                      </a:r>
                      <a:r>
                        <a:rPr lang="en-US" sz="1100" dirty="0">
                          <a:effectLst/>
                        </a:rPr>
                        <a:t>UZ</a:t>
                      </a:r>
                      <a:r>
                        <a:rPr lang="ru-RU" sz="1100" dirty="0">
                          <a:effectLst/>
                        </a:rPr>
                        <a:t>, </a:t>
                      </a:r>
                      <a:r>
                        <a:rPr lang="en-US" sz="1100" dirty="0">
                          <a:effectLst/>
                        </a:rPr>
                        <a:t>SK</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nchor="ctr">
                    <a:solidFill>
                      <a:schemeClr val="bg1"/>
                    </a:solidFill>
                  </a:tcPr>
                </a:tc>
                <a:tc>
                  <a:txBody>
                    <a:bodyPr/>
                    <a:lstStyle/>
                    <a:p>
                      <a:pPr marL="0" algn="ctr">
                        <a:lnSpc>
                          <a:spcPct val="107000"/>
                        </a:lnSpc>
                        <a:spcAft>
                          <a:spcPts val="0"/>
                        </a:spcAft>
                      </a:pPr>
                      <a:r>
                        <a:rPr lang="en-US" sz="1100" dirty="0">
                          <a:effectLst/>
                        </a:rPr>
                        <a:t> MD</a:t>
                      </a:r>
                      <a:r>
                        <a:rPr lang="ru-RU" sz="1100" dirty="0">
                          <a:effectLst/>
                        </a:rPr>
                        <a:t>, </a:t>
                      </a:r>
                      <a:r>
                        <a:rPr lang="en-US" sz="1100" dirty="0">
                          <a:effectLst/>
                        </a:rPr>
                        <a:t>UZ</a:t>
                      </a:r>
                      <a:r>
                        <a:rPr lang="ru-RU" sz="1100" dirty="0">
                          <a:effectLst/>
                        </a:rPr>
                        <a:t>, </a:t>
                      </a:r>
                      <a:r>
                        <a:rPr lang="en-US" sz="1100" dirty="0">
                          <a:effectLst/>
                        </a:rPr>
                        <a:t>SK</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nchor="ctr">
                    <a:solidFill>
                      <a:schemeClr val="bg1"/>
                    </a:solidFill>
                  </a:tcPr>
                </a:tc>
                <a:tc>
                  <a:txBody>
                    <a:bodyPr/>
                    <a:lstStyle/>
                    <a:p>
                      <a:pPr marL="0" algn="ctr">
                        <a:lnSpc>
                          <a:spcPct val="107000"/>
                        </a:lnSpc>
                        <a:spcAft>
                          <a:spcPts val="0"/>
                        </a:spcAft>
                      </a:pPr>
                      <a:r>
                        <a:rPr lang="en-US" sz="1100" dirty="0">
                          <a:effectLst/>
                        </a:rPr>
                        <a:t> MD</a:t>
                      </a:r>
                      <a:r>
                        <a:rPr lang="ru-RU" sz="1100" dirty="0">
                          <a:effectLst/>
                        </a:rPr>
                        <a:t>, </a:t>
                      </a:r>
                      <a:r>
                        <a:rPr lang="en-US" sz="1100" dirty="0">
                          <a:effectLst/>
                        </a:rPr>
                        <a:t>SK</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nchor="ctr">
                    <a:solidFill>
                      <a:schemeClr val="bg1"/>
                    </a:solidFill>
                  </a:tcPr>
                </a:tc>
                <a:extLst>
                  <a:ext uri="{0D108BD9-81ED-4DB2-BD59-A6C34878D82A}">
                    <a16:rowId xmlns:a16="http://schemas.microsoft.com/office/drawing/2014/main" val="555753090"/>
                  </a:ext>
                </a:extLst>
              </a:tr>
              <a:tr h="101114">
                <a:tc rowSpan="4">
                  <a:txBody>
                    <a:bodyPr/>
                    <a:lstStyle/>
                    <a:p>
                      <a:pPr marL="153670" algn="just">
                        <a:lnSpc>
                          <a:spcPct val="107000"/>
                        </a:lnSpc>
                        <a:spcAft>
                          <a:spcPts val="0"/>
                        </a:spcAft>
                      </a:pPr>
                      <a:r>
                        <a:rPr lang="en-US" sz="1100" dirty="0">
                          <a:effectLst/>
                        </a:rPr>
                        <a:t>Hardware requirements</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nchor="ctr">
                    <a:solidFill>
                      <a:schemeClr val="bg1"/>
                    </a:solidFill>
                  </a:tcPr>
                </a:tc>
                <a:tc>
                  <a:txBody>
                    <a:bodyPr/>
                    <a:lstStyle/>
                    <a:p>
                      <a:pPr marL="0" algn="ctr">
                        <a:lnSpc>
                          <a:spcPct val="107000"/>
                        </a:lnSpc>
                        <a:spcAft>
                          <a:spcPts val="0"/>
                        </a:spcAft>
                      </a:pPr>
                      <a:r>
                        <a:rPr lang="en-US" sz="1100" dirty="0">
                          <a:effectLst/>
                        </a:rPr>
                        <a:t>CN</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CN</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CN</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a:effectLst/>
                        </a:rPr>
                        <a:t>CN</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extLst>
                  <a:ext uri="{0D108BD9-81ED-4DB2-BD59-A6C34878D82A}">
                    <a16:rowId xmlns:a16="http://schemas.microsoft.com/office/drawing/2014/main" val="142489513"/>
                  </a:ext>
                </a:extLst>
              </a:tr>
              <a:tr h="0">
                <a:tc vMerge="1">
                  <a:txBody>
                    <a:bodyPr/>
                    <a:lstStyle/>
                    <a:p>
                      <a:endParaRPr lang="ru-RU"/>
                    </a:p>
                  </a:txBody>
                  <a:tcPr/>
                </a:tc>
                <a:tc>
                  <a:txBody>
                    <a:bodyPr/>
                    <a:lstStyle/>
                    <a:p>
                      <a:pPr marL="0" algn="ctr">
                        <a:lnSpc>
                          <a:spcPct val="107000"/>
                        </a:lnSpc>
                        <a:spcAft>
                          <a:spcPts val="0"/>
                        </a:spcAft>
                      </a:pPr>
                      <a:r>
                        <a:rPr lang="en-US" sz="1100" dirty="0">
                          <a:effectLst/>
                        </a:rPr>
                        <a:t>TJ</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 </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 </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a:effectLst/>
                        </a:rPr>
                        <a:t> </a:t>
                      </a:r>
                      <a:endParaRPr lang="ru-RU" sz="110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extLst>
                  <a:ext uri="{0D108BD9-81ED-4DB2-BD59-A6C34878D82A}">
                    <a16:rowId xmlns:a16="http://schemas.microsoft.com/office/drawing/2014/main" val="3977701093"/>
                  </a:ext>
                </a:extLst>
              </a:tr>
              <a:tr h="118307">
                <a:tc vMerge="1">
                  <a:txBody>
                    <a:bodyPr/>
                    <a:lstStyle/>
                    <a:p>
                      <a:endParaRPr lang="ru-RU"/>
                    </a:p>
                  </a:txBody>
                  <a:tcPr/>
                </a:tc>
                <a:tc>
                  <a:txBody>
                    <a:bodyPr/>
                    <a:lstStyle/>
                    <a:p>
                      <a:pPr marL="0" algn="ctr">
                        <a:lnSpc>
                          <a:spcPct val="107000"/>
                        </a:lnSpc>
                        <a:spcAft>
                          <a:spcPts val="0"/>
                        </a:spcAft>
                      </a:pPr>
                      <a:r>
                        <a:rPr lang="en-US" sz="1100" dirty="0">
                          <a:effectLst/>
                        </a:rPr>
                        <a:t>UZ</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UZ</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UZ</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ru-RU" sz="1100">
                          <a:effectLst/>
                        </a:rPr>
                        <a:t> </a:t>
                      </a:r>
                      <a:endParaRPr lang="ru-RU" sz="110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extLst>
                  <a:ext uri="{0D108BD9-81ED-4DB2-BD59-A6C34878D82A}">
                    <a16:rowId xmlns:a16="http://schemas.microsoft.com/office/drawing/2014/main" val="3660737036"/>
                  </a:ext>
                </a:extLst>
              </a:tr>
              <a:tr h="118307">
                <a:tc vMerge="1">
                  <a:txBody>
                    <a:bodyPr/>
                    <a:lstStyle/>
                    <a:p>
                      <a:endParaRPr lang="ru-RU"/>
                    </a:p>
                  </a:txBody>
                  <a:tcPr/>
                </a:tc>
                <a:tc>
                  <a:txBody>
                    <a:bodyPr/>
                    <a:lstStyle/>
                    <a:p>
                      <a:pPr marL="0" algn="ctr">
                        <a:lnSpc>
                          <a:spcPct val="107000"/>
                        </a:lnSpc>
                        <a:spcAft>
                          <a:spcPts val="0"/>
                        </a:spcAft>
                      </a:pPr>
                      <a:r>
                        <a:rPr lang="en-US" sz="1100" dirty="0">
                          <a:effectLst/>
                        </a:rPr>
                        <a:t>SK</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SK</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SK</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a:effectLst/>
                        </a:rPr>
                        <a:t>SK</a:t>
                      </a:r>
                      <a:endParaRPr lang="ru-RU" sz="110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extLst>
                  <a:ext uri="{0D108BD9-81ED-4DB2-BD59-A6C34878D82A}">
                    <a16:rowId xmlns:a16="http://schemas.microsoft.com/office/drawing/2014/main" val="2648510883"/>
                  </a:ext>
                </a:extLst>
              </a:tr>
              <a:tr h="118307">
                <a:tc rowSpan="4">
                  <a:txBody>
                    <a:bodyPr/>
                    <a:lstStyle/>
                    <a:p>
                      <a:pPr marL="153670" algn="just">
                        <a:lnSpc>
                          <a:spcPct val="107000"/>
                        </a:lnSpc>
                        <a:spcAft>
                          <a:spcPts val="0"/>
                        </a:spcAft>
                      </a:pPr>
                      <a:r>
                        <a:rPr lang="en-US" sz="1100" dirty="0">
                          <a:effectLst/>
                        </a:rPr>
                        <a:t>Software requirements</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nchor="ctr">
                    <a:solidFill>
                      <a:schemeClr val="bg1"/>
                    </a:solidFill>
                  </a:tcPr>
                </a:tc>
                <a:tc>
                  <a:txBody>
                    <a:bodyPr/>
                    <a:lstStyle/>
                    <a:p>
                      <a:pPr marL="0" algn="ctr">
                        <a:lnSpc>
                          <a:spcPct val="107000"/>
                        </a:lnSpc>
                        <a:spcAft>
                          <a:spcPts val="0"/>
                        </a:spcAft>
                      </a:pPr>
                      <a:r>
                        <a:rPr lang="en-US" sz="1100" dirty="0">
                          <a:effectLst/>
                        </a:rPr>
                        <a:t>CN</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CN</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a:effectLst/>
                        </a:rPr>
                        <a:t>CN</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extLst>
                  <a:ext uri="{0D108BD9-81ED-4DB2-BD59-A6C34878D82A}">
                    <a16:rowId xmlns:a16="http://schemas.microsoft.com/office/drawing/2014/main" val="3006131283"/>
                  </a:ext>
                </a:extLst>
              </a:tr>
              <a:tr h="69910">
                <a:tc vMerge="1">
                  <a:txBody>
                    <a:bodyPr/>
                    <a:lstStyle/>
                    <a:p>
                      <a:endParaRPr lang="ru-RU"/>
                    </a:p>
                  </a:txBody>
                  <a:tcPr/>
                </a:tc>
                <a:tc>
                  <a:txBody>
                    <a:bodyPr/>
                    <a:lstStyle/>
                    <a:p>
                      <a:pPr marL="0" algn="ctr">
                        <a:lnSpc>
                          <a:spcPct val="107000"/>
                        </a:lnSpc>
                        <a:spcAft>
                          <a:spcPts val="0"/>
                        </a:spcAft>
                      </a:pPr>
                      <a:r>
                        <a:rPr lang="en-US" sz="1100" dirty="0">
                          <a:effectLst/>
                        </a:rPr>
                        <a:t>TJ</a:t>
                      </a:r>
                      <a:endParaRPr lang="ru-RU" sz="1100" dirty="0">
                        <a:effectLst/>
                      </a:endParaRPr>
                    </a:p>
                  </a:txBody>
                  <a:tcPr marL="31095" marR="31095" marT="0" marB="0">
                    <a:solidFill>
                      <a:schemeClr val="bg1"/>
                    </a:solidFill>
                  </a:tcPr>
                </a:tc>
                <a:tc>
                  <a:txBody>
                    <a:bodyPr/>
                    <a:lstStyle/>
                    <a:p>
                      <a:pPr marL="0" algn="ctr">
                        <a:lnSpc>
                          <a:spcPct val="107000"/>
                        </a:lnSpc>
                        <a:spcAft>
                          <a:spcPts val="0"/>
                        </a:spcAft>
                      </a:pPr>
                      <a:r>
                        <a:rPr lang="en-US" sz="1100" dirty="0">
                          <a:effectLst/>
                        </a:rPr>
                        <a:t> </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a:effectLst/>
                        </a:rPr>
                        <a:t> </a:t>
                      </a:r>
                      <a:endParaRPr lang="ru-RU" sz="110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a:effectLst/>
                        </a:rPr>
                        <a:t> </a:t>
                      </a:r>
                      <a:endParaRPr lang="ru-RU" sz="110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extLst>
                  <a:ext uri="{0D108BD9-81ED-4DB2-BD59-A6C34878D82A}">
                    <a16:rowId xmlns:a16="http://schemas.microsoft.com/office/drawing/2014/main" val="2899099667"/>
                  </a:ext>
                </a:extLst>
              </a:tr>
              <a:tr h="118307">
                <a:tc vMerge="1">
                  <a:txBody>
                    <a:bodyPr/>
                    <a:lstStyle/>
                    <a:p>
                      <a:endParaRPr lang="ru-RU"/>
                    </a:p>
                  </a:txBody>
                  <a:tcPr/>
                </a:tc>
                <a:tc>
                  <a:txBody>
                    <a:bodyPr/>
                    <a:lstStyle/>
                    <a:p>
                      <a:pPr marL="0" algn="ctr">
                        <a:lnSpc>
                          <a:spcPct val="107000"/>
                        </a:lnSpc>
                        <a:spcAft>
                          <a:spcPts val="0"/>
                        </a:spcAft>
                      </a:pPr>
                      <a:r>
                        <a:rPr lang="en-US" sz="1100">
                          <a:effectLst/>
                        </a:rPr>
                        <a:t>UZ</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UZ</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UZ</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ru-RU" sz="1100">
                          <a:effectLst/>
                        </a:rPr>
                        <a:t> </a:t>
                      </a:r>
                      <a:endParaRPr lang="ru-RU" sz="110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extLst>
                  <a:ext uri="{0D108BD9-81ED-4DB2-BD59-A6C34878D82A}">
                    <a16:rowId xmlns:a16="http://schemas.microsoft.com/office/drawing/2014/main" val="2915661118"/>
                  </a:ext>
                </a:extLst>
              </a:tr>
              <a:tr h="118307">
                <a:tc vMerge="1">
                  <a:txBody>
                    <a:bodyPr/>
                    <a:lstStyle/>
                    <a:p>
                      <a:endParaRPr lang="ru-RU"/>
                    </a:p>
                  </a:txBody>
                  <a:tcPr/>
                </a:tc>
                <a:tc>
                  <a:txBody>
                    <a:bodyPr/>
                    <a:lstStyle/>
                    <a:p>
                      <a:pPr marL="0" algn="ctr">
                        <a:lnSpc>
                          <a:spcPct val="107000"/>
                        </a:lnSpc>
                        <a:spcAft>
                          <a:spcPts val="0"/>
                        </a:spcAft>
                      </a:pPr>
                      <a:r>
                        <a:rPr lang="en-US" sz="1100">
                          <a:effectLst/>
                        </a:rPr>
                        <a:t>SK</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SK</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SK</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a:effectLst/>
                        </a:rPr>
                        <a:t>SK</a:t>
                      </a:r>
                      <a:endParaRPr lang="ru-RU" sz="110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extLst>
                  <a:ext uri="{0D108BD9-81ED-4DB2-BD59-A6C34878D82A}">
                    <a16:rowId xmlns:a16="http://schemas.microsoft.com/office/drawing/2014/main" val="3067523414"/>
                  </a:ext>
                </a:extLst>
              </a:tr>
              <a:tr h="118307">
                <a:tc rowSpan="4">
                  <a:txBody>
                    <a:bodyPr/>
                    <a:lstStyle/>
                    <a:p>
                      <a:pPr marL="153670" algn="just">
                        <a:lnSpc>
                          <a:spcPct val="107000"/>
                        </a:lnSpc>
                        <a:spcAft>
                          <a:spcPts val="0"/>
                        </a:spcAft>
                      </a:pPr>
                      <a:r>
                        <a:rPr lang="en-US" sz="1100" dirty="0">
                          <a:effectLst/>
                        </a:rPr>
                        <a:t>Metrological requirements</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nchor="ctr">
                    <a:solidFill>
                      <a:schemeClr val="bg1"/>
                    </a:solidFill>
                  </a:tcPr>
                </a:tc>
                <a:tc>
                  <a:txBody>
                    <a:bodyPr/>
                    <a:lstStyle/>
                    <a:p>
                      <a:pPr marL="0" algn="ctr">
                        <a:lnSpc>
                          <a:spcPct val="107000"/>
                        </a:lnSpc>
                        <a:spcAft>
                          <a:spcPts val="0"/>
                        </a:spcAft>
                      </a:pPr>
                      <a:r>
                        <a:rPr lang="en-US" sz="1100" dirty="0">
                          <a:effectLst/>
                        </a:rPr>
                        <a:t>CN</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a:effectLst/>
                        </a:rPr>
                        <a:t>CN</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extLst>
                  <a:ext uri="{0D108BD9-81ED-4DB2-BD59-A6C34878D82A}">
                    <a16:rowId xmlns:a16="http://schemas.microsoft.com/office/drawing/2014/main" val="3940028515"/>
                  </a:ext>
                </a:extLst>
              </a:tr>
              <a:tr h="144824">
                <a:tc vMerge="1">
                  <a:txBody>
                    <a:bodyPr/>
                    <a:lstStyle/>
                    <a:p>
                      <a:endParaRPr lang="ru-RU"/>
                    </a:p>
                  </a:txBody>
                  <a:tcPr/>
                </a:tc>
                <a:tc>
                  <a:txBody>
                    <a:bodyPr/>
                    <a:lstStyle/>
                    <a:p>
                      <a:pPr marL="0" algn="ctr">
                        <a:lnSpc>
                          <a:spcPct val="107000"/>
                        </a:lnSpc>
                        <a:spcAft>
                          <a:spcPts val="0"/>
                        </a:spcAft>
                      </a:pPr>
                      <a:r>
                        <a:rPr lang="en-US" sz="1100">
                          <a:effectLst/>
                        </a:rPr>
                        <a:t>TJ</a:t>
                      </a:r>
                      <a:endParaRPr lang="ru-RU" sz="110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 </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 </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a:effectLst/>
                        </a:rPr>
                        <a:t> </a:t>
                      </a:r>
                      <a:endParaRPr lang="ru-RU" sz="110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extLst>
                  <a:ext uri="{0D108BD9-81ED-4DB2-BD59-A6C34878D82A}">
                    <a16:rowId xmlns:a16="http://schemas.microsoft.com/office/drawing/2014/main" val="695777687"/>
                  </a:ext>
                </a:extLst>
              </a:tr>
              <a:tr h="118307">
                <a:tc vMerge="1">
                  <a:txBody>
                    <a:bodyPr/>
                    <a:lstStyle/>
                    <a:p>
                      <a:endParaRPr lang="ru-RU"/>
                    </a:p>
                  </a:txBody>
                  <a:tcPr/>
                </a:tc>
                <a:tc>
                  <a:txBody>
                    <a:bodyPr/>
                    <a:lstStyle/>
                    <a:p>
                      <a:pPr marL="0" algn="ctr">
                        <a:lnSpc>
                          <a:spcPct val="107000"/>
                        </a:lnSpc>
                        <a:spcAft>
                          <a:spcPts val="0"/>
                        </a:spcAft>
                      </a:pPr>
                      <a:r>
                        <a:rPr lang="en-US" sz="1100">
                          <a:effectLst/>
                        </a:rPr>
                        <a:t>UZ</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UZ</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UZ</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 </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extLst>
                  <a:ext uri="{0D108BD9-81ED-4DB2-BD59-A6C34878D82A}">
                    <a16:rowId xmlns:a16="http://schemas.microsoft.com/office/drawing/2014/main" val="3752870197"/>
                  </a:ext>
                </a:extLst>
              </a:tr>
              <a:tr h="118307">
                <a:tc vMerge="1">
                  <a:txBody>
                    <a:bodyPr/>
                    <a:lstStyle/>
                    <a:p>
                      <a:endParaRPr lang="ru-RU"/>
                    </a:p>
                  </a:txBody>
                  <a:tcPr/>
                </a:tc>
                <a:tc>
                  <a:txBody>
                    <a:bodyPr/>
                    <a:lstStyle/>
                    <a:p>
                      <a:pPr marL="0" algn="ctr">
                        <a:lnSpc>
                          <a:spcPct val="107000"/>
                        </a:lnSpc>
                        <a:spcAft>
                          <a:spcPts val="0"/>
                        </a:spcAft>
                      </a:pPr>
                      <a:r>
                        <a:rPr lang="en-US" sz="1100">
                          <a:effectLst/>
                        </a:rPr>
                        <a:t>SK</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SK</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SK</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a:effectLst/>
                        </a:rPr>
                        <a:t>SK</a:t>
                      </a:r>
                      <a:endParaRPr lang="ru-RU" sz="110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extLst>
                  <a:ext uri="{0D108BD9-81ED-4DB2-BD59-A6C34878D82A}">
                    <a16:rowId xmlns:a16="http://schemas.microsoft.com/office/drawing/2014/main" val="2108468576"/>
                  </a:ext>
                </a:extLst>
              </a:tr>
              <a:tr h="207044">
                <a:tc rowSpan="2">
                  <a:txBody>
                    <a:bodyPr/>
                    <a:lstStyle/>
                    <a:p>
                      <a:pPr marL="153670" algn="just">
                        <a:lnSpc>
                          <a:spcPct val="107000"/>
                        </a:lnSpc>
                        <a:spcAft>
                          <a:spcPts val="0"/>
                        </a:spcAft>
                      </a:pPr>
                      <a:r>
                        <a:rPr lang="en-US" sz="1100" dirty="0">
                          <a:effectLst/>
                        </a:rPr>
                        <a:t>Electricity grid quality requirements</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nchor="ctr">
                    <a:solidFill>
                      <a:schemeClr val="bg1"/>
                    </a:solidFill>
                  </a:tcPr>
                </a:tc>
                <a:tc>
                  <a:txBody>
                    <a:bodyPr/>
                    <a:lstStyle/>
                    <a:p>
                      <a:pPr marL="0" algn="ctr">
                        <a:lnSpc>
                          <a:spcPct val="107000"/>
                        </a:lnSpc>
                        <a:spcAft>
                          <a:spcPts val="0"/>
                        </a:spcAft>
                      </a:pPr>
                      <a:r>
                        <a:rPr lang="en-US" sz="1100" dirty="0">
                          <a:effectLst/>
                        </a:rPr>
                        <a:t>TJ</a:t>
                      </a:r>
                      <a:endParaRPr lang="ru-RU" sz="1100" dirty="0">
                        <a:effectLst/>
                      </a:endParaRPr>
                    </a:p>
                  </a:txBody>
                  <a:tcPr marL="31095" marR="31095" marT="0" marB="0">
                    <a:solidFill>
                      <a:schemeClr val="bg1"/>
                    </a:solidFill>
                  </a:tcPr>
                </a:tc>
                <a:tc>
                  <a:txBody>
                    <a:bodyPr/>
                    <a:lstStyle/>
                    <a:p>
                      <a:pPr marL="0" algn="ctr">
                        <a:lnSpc>
                          <a:spcPct val="107000"/>
                        </a:lnSpc>
                        <a:spcAft>
                          <a:spcPts val="0"/>
                        </a:spcAft>
                      </a:pPr>
                      <a:r>
                        <a:rPr lang="en-US" sz="1100" dirty="0">
                          <a:effectLst/>
                        </a:rPr>
                        <a:t> </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 </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a:effectLst/>
                        </a:rPr>
                        <a:t> </a:t>
                      </a:r>
                      <a:endParaRPr lang="ru-RU" sz="110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extLst>
                  <a:ext uri="{0D108BD9-81ED-4DB2-BD59-A6C34878D82A}">
                    <a16:rowId xmlns:a16="http://schemas.microsoft.com/office/drawing/2014/main" val="2728386302"/>
                  </a:ext>
                </a:extLst>
              </a:tr>
              <a:tr h="158069">
                <a:tc vMerge="1">
                  <a:txBody>
                    <a:bodyPr/>
                    <a:lstStyle/>
                    <a:p>
                      <a:endParaRPr lang="ru-RU"/>
                    </a:p>
                  </a:txBody>
                  <a:tcPr/>
                </a:tc>
                <a:tc>
                  <a:txBody>
                    <a:bodyPr/>
                    <a:lstStyle/>
                    <a:p>
                      <a:pPr marL="0" algn="ctr">
                        <a:lnSpc>
                          <a:spcPct val="107000"/>
                        </a:lnSpc>
                        <a:spcAft>
                          <a:spcPts val="0"/>
                        </a:spcAft>
                      </a:pPr>
                      <a:r>
                        <a:rPr lang="en-US" sz="1100" dirty="0">
                          <a:effectLst/>
                        </a:rPr>
                        <a:t>SK</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SK</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SK</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SK</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extLst>
                  <a:ext uri="{0D108BD9-81ED-4DB2-BD59-A6C34878D82A}">
                    <a16:rowId xmlns:a16="http://schemas.microsoft.com/office/drawing/2014/main" val="2590751796"/>
                  </a:ext>
                </a:extLst>
              </a:tr>
              <a:tr h="118307">
                <a:tc rowSpan="3">
                  <a:txBody>
                    <a:bodyPr/>
                    <a:lstStyle/>
                    <a:p>
                      <a:pPr marL="153670" algn="just">
                        <a:lnSpc>
                          <a:spcPct val="107000"/>
                        </a:lnSpc>
                        <a:spcAft>
                          <a:spcPts val="0"/>
                        </a:spcAft>
                      </a:pPr>
                      <a:r>
                        <a:rPr lang="en-US" sz="1100" dirty="0">
                          <a:effectLst/>
                        </a:rPr>
                        <a:t>Cyber-security requirements </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nchor="ctr">
                    <a:solidFill>
                      <a:schemeClr val="bg1"/>
                    </a:solidFill>
                  </a:tcPr>
                </a:tc>
                <a:tc>
                  <a:txBody>
                    <a:bodyPr/>
                    <a:lstStyle/>
                    <a:p>
                      <a:pPr marL="0" algn="ctr">
                        <a:lnSpc>
                          <a:spcPct val="107000"/>
                        </a:lnSpc>
                        <a:spcAft>
                          <a:spcPts val="0"/>
                        </a:spcAft>
                      </a:pPr>
                      <a:r>
                        <a:rPr lang="en-US" sz="1100">
                          <a:effectLst/>
                        </a:rPr>
                        <a:t>CN</a:t>
                      </a:r>
                      <a:endParaRPr lang="ru-RU" sz="110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 </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 </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 </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extLst>
                  <a:ext uri="{0D108BD9-81ED-4DB2-BD59-A6C34878D82A}">
                    <a16:rowId xmlns:a16="http://schemas.microsoft.com/office/drawing/2014/main" val="3958613680"/>
                  </a:ext>
                </a:extLst>
              </a:tr>
              <a:tr h="138490">
                <a:tc vMerge="1">
                  <a:txBody>
                    <a:bodyPr/>
                    <a:lstStyle/>
                    <a:p>
                      <a:endParaRPr lang="ru-RU"/>
                    </a:p>
                  </a:txBody>
                  <a:tcPr/>
                </a:tc>
                <a:tc>
                  <a:txBody>
                    <a:bodyPr/>
                    <a:lstStyle/>
                    <a:p>
                      <a:pPr marL="0" algn="ctr">
                        <a:lnSpc>
                          <a:spcPct val="107000"/>
                        </a:lnSpc>
                        <a:spcAft>
                          <a:spcPts val="0"/>
                        </a:spcAft>
                      </a:pPr>
                      <a:r>
                        <a:rPr lang="en-US" sz="1100">
                          <a:effectLst/>
                        </a:rPr>
                        <a:t>TJ</a:t>
                      </a:r>
                      <a:endParaRPr lang="ru-RU" sz="110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ru-RU" sz="1100">
                          <a:effectLst/>
                        </a:rPr>
                        <a:t> </a:t>
                      </a:r>
                      <a:endParaRPr lang="ru-RU" sz="110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ru-RU" sz="1100" dirty="0">
                          <a:effectLst/>
                        </a:rPr>
                        <a:t> </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ru-RU" sz="1100" dirty="0">
                          <a:effectLst/>
                        </a:rPr>
                        <a:t> </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extLst>
                  <a:ext uri="{0D108BD9-81ED-4DB2-BD59-A6C34878D82A}">
                    <a16:rowId xmlns:a16="http://schemas.microsoft.com/office/drawing/2014/main" val="1737436898"/>
                  </a:ext>
                </a:extLst>
              </a:tr>
              <a:tr h="118307">
                <a:tc vMerge="1">
                  <a:txBody>
                    <a:bodyPr/>
                    <a:lstStyle/>
                    <a:p>
                      <a:endParaRPr lang="ru-RU"/>
                    </a:p>
                  </a:txBody>
                  <a:tcPr/>
                </a:tc>
                <a:tc>
                  <a:txBody>
                    <a:bodyPr/>
                    <a:lstStyle/>
                    <a:p>
                      <a:pPr marL="0" algn="ctr">
                        <a:lnSpc>
                          <a:spcPct val="107000"/>
                        </a:lnSpc>
                        <a:spcAft>
                          <a:spcPts val="0"/>
                        </a:spcAft>
                      </a:pPr>
                      <a:r>
                        <a:rPr lang="en-US" sz="1100">
                          <a:effectLst/>
                        </a:rPr>
                        <a:t>UZ</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a:effectLst/>
                        </a:rPr>
                        <a:t>UZ</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UZ</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ru-RU" sz="1100" dirty="0">
                          <a:effectLst/>
                        </a:rPr>
                        <a:t> </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extLst>
                  <a:ext uri="{0D108BD9-81ED-4DB2-BD59-A6C34878D82A}">
                    <a16:rowId xmlns:a16="http://schemas.microsoft.com/office/drawing/2014/main" val="1481160034"/>
                  </a:ext>
                </a:extLst>
              </a:tr>
              <a:tr h="118307">
                <a:tc rowSpan="4">
                  <a:txBody>
                    <a:bodyPr/>
                    <a:lstStyle/>
                    <a:p>
                      <a:pPr marL="153670" algn="just">
                        <a:lnSpc>
                          <a:spcPct val="107000"/>
                        </a:lnSpc>
                        <a:spcAft>
                          <a:spcPts val="0"/>
                        </a:spcAft>
                      </a:pPr>
                      <a:r>
                        <a:rPr lang="en-US" sz="1100" dirty="0">
                          <a:effectLst/>
                        </a:rPr>
                        <a:t>Personal data protection requirements and data privacy requirements</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nchor="ctr">
                    <a:solidFill>
                      <a:schemeClr val="bg1"/>
                    </a:solidFill>
                  </a:tcPr>
                </a:tc>
                <a:tc>
                  <a:txBody>
                    <a:bodyPr/>
                    <a:lstStyle/>
                    <a:p>
                      <a:pPr marL="0" algn="ctr">
                        <a:lnSpc>
                          <a:spcPct val="107000"/>
                        </a:lnSpc>
                        <a:spcAft>
                          <a:spcPts val="0"/>
                        </a:spcAft>
                      </a:pPr>
                      <a:r>
                        <a:rPr lang="en-US" sz="1100">
                          <a:effectLst/>
                        </a:rPr>
                        <a:t>CN</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a:effectLst/>
                        </a:rPr>
                        <a:t> </a:t>
                      </a:r>
                      <a:endParaRPr lang="ru-RU" sz="110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 </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 </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extLst>
                  <a:ext uri="{0D108BD9-81ED-4DB2-BD59-A6C34878D82A}">
                    <a16:rowId xmlns:a16="http://schemas.microsoft.com/office/drawing/2014/main" val="4199435803"/>
                  </a:ext>
                </a:extLst>
              </a:tr>
              <a:tr h="118307">
                <a:tc vMerge="1">
                  <a:txBody>
                    <a:bodyPr/>
                    <a:lstStyle/>
                    <a:p>
                      <a:endParaRPr lang="ru-RU"/>
                    </a:p>
                  </a:txBody>
                  <a:tcPr/>
                </a:tc>
                <a:tc>
                  <a:txBody>
                    <a:bodyPr/>
                    <a:lstStyle/>
                    <a:p>
                      <a:pPr marL="0" algn="ctr">
                        <a:lnSpc>
                          <a:spcPct val="107000"/>
                        </a:lnSpc>
                        <a:spcAft>
                          <a:spcPts val="0"/>
                        </a:spcAft>
                      </a:pPr>
                      <a:r>
                        <a:rPr lang="en-US" sz="1100">
                          <a:effectLst/>
                        </a:rPr>
                        <a:t>TJ</a:t>
                      </a:r>
                      <a:endParaRPr lang="ru-RU" sz="110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a:effectLst/>
                        </a:rPr>
                        <a:t> </a:t>
                      </a:r>
                      <a:endParaRPr lang="ru-RU" sz="110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 </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 </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extLst>
                  <a:ext uri="{0D108BD9-81ED-4DB2-BD59-A6C34878D82A}">
                    <a16:rowId xmlns:a16="http://schemas.microsoft.com/office/drawing/2014/main" val="3876322952"/>
                  </a:ext>
                </a:extLst>
              </a:tr>
              <a:tr h="119487">
                <a:tc vMerge="1">
                  <a:txBody>
                    <a:bodyPr/>
                    <a:lstStyle/>
                    <a:p>
                      <a:endParaRPr lang="ru-RU"/>
                    </a:p>
                  </a:txBody>
                  <a:tcPr/>
                </a:tc>
                <a:tc>
                  <a:txBody>
                    <a:bodyPr/>
                    <a:lstStyle/>
                    <a:p>
                      <a:pPr marL="0" algn="ctr">
                        <a:lnSpc>
                          <a:spcPct val="107000"/>
                        </a:lnSpc>
                        <a:spcAft>
                          <a:spcPts val="0"/>
                        </a:spcAft>
                      </a:pPr>
                      <a:r>
                        <a:rPr lang="en-US" sz="1100">
                          <a:effectLst/>
                        </a:rPr>
                        <a:t>UZ</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a:effectLst/>
                        </a:rPr>
                        <a:t>UZ</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UZ</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 </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extLst>
                  <a:ext uri="{0D108BD9-81ED-4DB2-BD59-A6C34878D82A}">
                    <a16:rowId xmlns:a16="http://schemas.microsoft.com/office/drawing/2014/main" val="2270436975"/>
                  </a:ext>
                </a:extLst>
              </a:tr>
              <a:tr h="118307">
                <a:tc vMerge="1">
                  <a:txBody>
                    <a:bodyPr/>
                    <a:lstStyle/>
                    <a:p>
                      <a:endParaRPr lang="ru-RU"/>
                    </a:p>
                  </a:txBody>
                  <a:tcPr/>
                </a:tc>
                <a:tc>
                  <a:txBody>
                    <a:bodyPr/>
                    <a:lstStyle/>
                    <a:p>
                      <a:pPr marL="0" algn="ctr">
                        <a:lnSpc>
                          <a:spcPct val="107000"/>
                        </a:lnSpc>
                        <a:spcAft>
                          <a:spcPts val="0"/>
                        </a:spcAft>
                      </a:pPr>
                      <a:r>
                        <a:rPr lang="en-US" sz="1100" dirty="0">
                          <a:effectLst/>
                        </a:rPr>
                        <a:t>SK</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a:effectLst/>
                        </a:rPr>
                        <a:t>SK</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SK</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1095" marR="31095" marT="0" marB="0">
                    <a:solidFill>
                      <a:schemeClr val="bg1"/>
                    </a:solidFill>
                  </a:tcPr>
                </a:tc>
                <a:tc>
                  <a:txBody>
                    <a:bodyPr/>
                    <a:lstStyle/>
                    <a:p>
                      <a:pPr marL="0" algn="ctr">
                        <a:lnSpc>
                          <a:spcPct val="107000"/>
                        </a:lnSpc>
                        <a:spcAft>
                          <a:spcPts val="0"/>
                        </a:spcAft>
                      </a:pPr>
                      <a:r>
                        <a:rPr lang="en-US" sz="1100" dirty="0">
                          <a:effectLst/>
                        </a:rPr>
                        <a:t>SK</a:t>
                      </a:r>
                      <a:endParaRPr lang="ru-RU" sz="1100" dirty="0">
                        <a:effectLst/>
                        <a:latin typeface="Tahoma" panose="020B0604030504040204" pitchFamily="34" charset="0"/>
                        <a:ea typeface="Tahoma" panose="020B0604030504040204" pitchFamily="34" charset="0"/>
                        <a:cs typeface="Times New Roman" panose="02020603050405020304" pitchFamily="18" charset="0"/>
                      </a:endParaRPr>
                    </a:p>
                  </a:txBody>
                  <a:tcPr marL="31095" marR="31095" marT="0" marB="0">
                    <a:solidFill>
                      <a:schemeClr val="bg1"/>
                    </a:solidFill>
                  </a:tcPr>
                </a:tc>
                <a:extLst>
                  <a:ext uri="{0D108BD9-81ED-4DB2-BD59-A6C34878D82A}">
                    <a16:rowId xmlns:a16="http://schemas.microsoft.com/office/drawing/2014/main" val="1978942481"/>
                  </a:ext>
                </a:extLst>
              </a:tr>
            </a:tbl>
          </a:graphicData>
        </a:graphic>
      </p:graphicFrame>
    </p:spTree>
    <p:extLst>
      <p:ext uri="{BB962C8B-B14F-4D97-AF65-F5344CB8AC3E}">
        <p14:creationId xmlns:p14="http://schemas.microsoft.com/office/powerpoint/2010/main" val="3987776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14</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a:xfrm>
            <a:off x="539552" y="990495"/>
            <a:ext cx="8075240" cy="864096"/>
          </a:xfrm>
        </p:spPr>
        <p:txBody>
          <a:bodyPr>
            <a:normAutofit fontScale="90000"/>
          </a:bodyPr>
          <a:lstStyle/>
          <a:p>
            <a:r>
              <a:rPr lang="en-US" dirty="0"/>
              <a:t>Comments on the RLMO discussion topics for this year </a:t>
            </a:r>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a:xfrm>
            <a:off x="395536" y="1772817"/>
            <a:ext cx="8579296" cy="720079"/>
          </a:xfrm>
        </p:spPr>
        <p:txBody>
          <a:bodyPr>
            <a:normAutofit/>
          </a:bodyPr>
          <a:lstStyle/>
          <a:p>
            <a:pPr marL="0" indent="0" algn="ctr">
              <a:buNone/>
            </a:pPr>
            <a:r>
              <a:rPr lang="en-US" b="1" dirty="0">
                <a:solidFill>
                  <a:srgbClr val="000099"/>
                </a:solidFill>
              </a:rPr>
              <a:t>Discussion Topic: </a:t>
            </a:r>
            <a:r>
              <a:rPr lang="ru-RU" b="1" dirty="0">
                <a:solidFill>
                  <a:srgbClr val="000099"/>
                </a:solidFill>
              </a:rPr>
              <a:t> </a:t>
            </a:r>
            <a:r>
              <a:rPr lang="en-GB" dirty="0">
                <a:solidFill>
                  <a:srgbClr val="000099"/>
                </a:solidFill>
              </a:rPr>
              <a:t>How is your RLMO approaching the regulation of smart meters in your region?</a:t>
            </a:r>
            <a:endParaRPr lang="en-US" dirty="0">
              <a:solidFill>
                <a:srgbClr val="000099"/>
              </a:solidFill>
            </a:endParaRPr>
          </a:p>
        </p:txBody>
      </p:sp>
      <p:sp>
        <p:nvSpPr>
          <p:cNvPr id="7" name="Прямоугольник 6"/>
          <p:cNvSpPr/>
          <p:nvPr/>
        </p:nvSpPr>
        <p:spPr>
          <a:xfrm>
            <a:off x="112459" y="7595301"/>
            <a:ext cx="7753304" cy="507831"/>
          </a:xfrm>
          <a:prstGeom prst="rect">
            <a:avLst/>
          </a:prstGeom>
        </p:spPr>
        <p:txBody>
          <a:bodyPr wrap="square">
            <a:spAutoFit/>
          </a:bodyPr>
          <a:lstStyle/>
          <a:p>
            <a:r>
              <a:rPr lang="en-US" sz="1350" dirty="0"/>
              <a:t>Work has commenced under COOMET project </a:t>
            </a:r>
            <a:r>
              <a:rPr lang="en-BZ" sz="1350" b="1" dirty="0"/>
              <a:t>850/DE/21</a:t>
            </a:r>
            <a:r>
              <a:rPr lang="ru-RU" sz="1350" b="1" dirty="0"/>
              <a:t> </a:t>
            </a:r>
            <a:r>
              <a:rPr lang="en-US" sz="1350" dirty="0"/>
              <a:t>“Development of a harmonized approach to use </a:t>
            </a:r>
            <a:r>
              <a:rPr lang="en-US" sz="1350" b="1" dirty="0">
                <a:solidFill>
                  <a:srgbClr val="C00000"/>
                </a:solidFill>
              </a:rPr>
              <a:t>digital calibration certificates </a:t>
            </a:r>
            <a:r>
              <a:rPr lang="en-US" sz="1350" dirty="0"/>
              <a:t>in COOMET member countries”</a:t>
            </a:r>
            <a:r>
              <a:rPr lang="ru-RU" sz="1350" dirty="0"/>
              <a:t>.</a:t>
            </a:r>
          </a:p>
        </p:txBody>
      </p:sp>
      <p:sp>
        <p:nvSpPr>
          <p:cNvPr id="6" name="Rectangle 1"/>
          <p:cNvSpPr>
            <a:spLocks noChangeArrowheads="1"/>
          </p:cNvSpPr>
          <p:nvPr/>
        </p:nvSpPr>
        <p:spPr bwMode="auto">
          <a:xfrm>
            <a:off x="304923" y="2511443"/>
            <a:ext cx="756084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sz="2000" u="sng" dirty="0"/>
              <a:t>COOMET survey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000" b="1" i="0" u="none" strike="noStrike" cap="none" normalizeH="0" baseline="0" dirty="0">
              <a:ln>
                <a:noFill/>
              </a:ln>
              <a:effectLst/>
              <a:latin typeface="+mj-lt"/>
              <a:ea typeface="Tahom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2000" b="1" i="0" u="none" strike="noStrike" cap="none" normalizeH="0" baseline="0" dirty="0">
                <a:ln>
                  <a:noFill/>
                </a:ln>
                <a:effectLst/>
                <a:latin typeface="+mj-lt"/>
                <a:ea typeface="Tahoma" panose="020B0604030504040204" pitchFamily="34" charset="0"/>
              </a:rPr>
              <a:t>Question </a:t>
            </a:r>
            <a:r>
              <a:rPr kumimoji="0" lang="ru-RU" altLang="ru-RU" sz="2000" b="1" i="0" u="none" strike="noStrike" cap="none" normalizeH="0" baseline="0" dirty="0">
                <a:ln>
                  <a:noFill/>
                </a:ln>
                <a:effectLst/>
                <a:latin typeface="+mj-lt"/>
                <a:ea typeface="Tahoma" panose="020B0604030504040204" pitchFamily="34" charset="0"/>
              </a:rPr>
              <a:t>3</a:t>
            </a:r>
            <a:endParaRPr kumimoji="0" lang="ru-RU" altLang="ru-RU" sz="2000" b="0" i="0" u="none" strike="noStrike" cap="none" normalizeH="0" baseline="0" dirty="0">
              <a:ln>
                <a:noFill/>
              </a:ln>
              <a:effectLst/>
              <a:latin typeface="+mj-lt"/>
            </a:endParaRPr>
          </a:p>
          <a:p>
            <a:r>
              <a:rPr lang="en-US" sz="2000" dirty="0"/>
              <a:t>Are there documented procedures and methods for metrological control and supervision of smart meters in your country?</a:t>
            </a:r>
            <a:endParaRPr lang="ru-RU" sz="2000" dirty="0"/>
          </a:p>
        </p:txBody>
      </p:sp>
      <p:graphicFrame>
        <p:nvGraphicFramePr>
          <p:cNvPr id="5" name="Таблица 4"/>
          <p:cNvGraphicFramePr>
            <a:graphicFrameLocks noGrp="1"/>
          </p:cNvGraphicFramePr>
          <p:nvPr>
            <p:extLst>
              <p:ext uri="{D42A27DB-BD31-4B8C-83A1-F6EECF244321}">
                <p14:modId xmlns:p14="http://schemas.microsoft.com/office/powerpoint/2010/main" val="1469874018"/>
              </p:ext>
            </p:extLst>
          </p:nvPr>
        </p:nvGraphicFramePr>
        <p:xfrm>
          <a:off x="410317" y="4123933"/>
          <a:ext cx="8204475" cy="1938248"/>
        </p:xfrm>
        <a:graphic>
          <a:graphicData uri="http://schemas.openxmlformats.org/drawingml/2006/table">
            <a:tbl>
              <a:tblPr firstRow="1" firstCol="1" bandRow="1">
                <a:tableStyleId>{BC89EF96-8CEA-46FF-86C4-4CE0E7609802}</a:tableStyleId>
              </a:tblPr>
              <a:tblGrid>
                <a:gridCol w="2548543">
                  <a:extLst>
                    <a:ext uri="{9D8B030D-6E8A-4147-A177-3AD203B41FA5}">
                      <a16:colId xmlns:a16="http://schemas.microsoft.com/office/drawing/2014/main" val="3023276459"/>
                    </a:ext>
                  </a:extLst>
                </a:gridCol>
                <a:gridCol w="2189204">
                  <a:extLst>
                    <a:ext uri="{9D8B030D-6E8A-4147-A177-3AD203B41FA5}">
                      <a16:colId xmlns:a16="http://schemas.microsoft.com/office/drawing/2014/main" val="1059954476"/>
                    </a:ext>
                  </a:extLst>
                </a:gridCol>
                <a:gridCol w="1800200">
                  <a:extLst>
                    <a:ext uri="{9D8B030D-6E8A-4147-A177-3AD203B41FA5}">
                      <a16:colId xmlns:a16="http://schemas.microsoft.com/office/drawing/2014/main" val="3096189798"/>
                    </a:ext>
                  </a:extLst>
                </a:gridCol>
                <a:gridCol w="1666528">
                  <a:extLst>
                    <a:ext uri="{9D8B030D-6E8A-4147-A177-3AD203B41FA5}">
                      <a16:colId xmlns:a16="http://schemas.microsoft.com/office/drawing/2014/main" val="411960167"/>
                    </a:ext>
                  </a:extLst>
                </a:gridCol>
              </a:tblGrid>
              <a:tr h="324497">
                <a:tc>
                  <a:txBody>
                    <a:bodyPr/>
                    <a:lstStyle/>
                    <a:p>
                      <a:pPr marL="153670" algn="ctr">
                        <a:lnSpc>
                          <a:spcPct val="107000"/>
                        </a:lnSpc>
                        <a:spcAft>
                          <a:spcPts val="0"/>
                        </a:spcAft>
                      </a:pPr>
                      <a:r>
                        <a:rPr lang="ru-RU" sz="1600" dirty="0" err="1">
                          <a:effectLst/>
                        </a:rPr>
                        <a:t>Electricity</a:t>
                      </a:r>
                      <a:r>
                        <a:rPr lang="ru-RU" sz="1600" dirty="0">
                          <a:effectLst/>
                        </a:rPr>
                        <a:t> </a:t>
                      </a:r>
                      <a:r>
                        <a:rPr lang="ru-RU" sz="1600" dirty="0" err="1">
                          <a:effectLst/>
                        </a:rPr>
                        <a:t>meters</a:t>
                      </a:r>
                      <a:endParaRPr lang="ru-RU" sz="1400" dirty="0">
                        <a:effectLst/>
                        <a:latin typeface="Tahoma" panose="020B0604030504040204" pitchFamily="34" charset="0"/>
                        <a:ea typeface="Tahoma" panose="020B0604030504040204" pitchFamily="34" charset="0"/>
                        <a:cs typeface="Times New Roman" panose="02020603050405020304" pitchFamily="18" charset="0"/>
                      </a:endParaRPr>
                    </a:p>
                  </a:txBody>
                  <a:tcPr marL="66189" marR="66189" marT="0" marB="0" anchor="ctr">
                    <a:solidFill>
                      <a:schemeClr val="bg1"/>
                    </a:solidFill>
                  </a:tcPr>
                </a:tc>
                <a:tc>
                  <a:txBody>
                    <a:bodyPr/>
                    <a:lstStyle/>
                    <a:p>
                      <a:pPr marL="153670" algn="ctr">
                        <a:lnSpc>
                          <a:spcPct val="107000"/>
                        </a:lnSpc>
                        <a:spcAft>
                          <a:spcPts val="0"/>
                        </a:spcAft>
                      </a:pPr>
                      <a:r>
                        <a:rPr lang="en-US" sz="1600" dirty="0">
                          <a:effectLst/>
                        </a:rPr>
                        <a:t>Gas meters</a:t>
                      </a:r>
                      <a:endParaRPr lang="ru-RU" sz="1400" dirty="0">
                        <a:effectLst/>
                        <a:latin typeface="Tahoma" panose="020B0604030504040204" pitchFamily="34" charset="0"/>
                        <a:ea typeface="Tahoma" panose="020B0604030504040204" pitchFamily="34" charset="0"/>
                        <a:cs typeface="Times New Roman" panose="02020603050405020304" pitchFamily="18" charset="0"/>
                      </a:endParaRPr>
                    </a:p>
                  </a:txBody>
                  <a:tcPr marL="66189" marR="66189" marT="0" marB="0" anchor="ctr">
                    <a:solidFill>
                      <a:schemeClr val="bg1"/>
                    </a:solidFill>
                  </a:tcPr>
                </a:tc>
                <a:tc>
                  <a:txBody>
                    <a:bodyPr/>
                    <a:lstStyle/>
                    <a:p>
                      <a:pPr marL="153670" algn="ctr">
                        <a:lnSpc>
                          <a:spcPct val="107000"/>
                        </a:lnSpc>
                        <a:spcAft>
                          <a:spcPts val="0"/>
                        </a:spcAft>
                      </a:pPr>
                      <a:r>
                        <a:rPr lang="en-US" sz="1600" dirty="0">
                          <a:effectLst/>
                        </a:rPr>
                        <a:t>Water meters</a:t>
                      </a:r>
                      <a:endParaRPr lang="ru-RU" sz="1400" dirty="0">
                        <a:effectLst/>
                        <a:latin typeface="Tahoma" panose="020B0604030504040204" pitchFamily="34" charset="0"/>
                        <a:ea typeface="Tahoma" panose="020B0604030504040204" pitchFamily="34" charset="0"/>
                        <a:cs typeface="Times New Roman" panose="02020603050405020304" pitchFamily="18" charset="0"/>
                      </a:endParaRPr>
                    </a:p>
                  </a:txBody>
                  <a:tcPr marL="66189" marR="66189" marT="0" marB="0" anchor="ctr">
                    <a:solidFill>
                      <a:schemeClr val="bg1"/>
                    </a:solidFill>
                  </a:tcPr>
                </a:tc>
                <a:tc>
                  <a:txBody>
                    <a:bodyPr/>
                    <a:lstStyle/>
                    <a:p>
                      <a:pPr marL="153670" algn="ctr">
                        <a:lnSpc>
                          <a:spcPct val="107000"/>
                        </a:lnSpc>
                        <a:spcAft>
                          <a:spcPts val="0"/>
                        </a:spcAft>
                      </a:pPr>
                      <a:r>
                        <a:rPr lang="en-US" sz="1600" dirty="0">
                          <a:effectLst/>
                        </a:rPr>
                        <a:t>Heat meters</a:t>
                      </a:r>
                      <a:endParaRPr lang="ru-RU" sz="1400" dirty="0">
                        <a:effectLst/>
                        <a:latin typeface="Tahoma" panose="020B0604030504040204" pitchFamily="34" charset="0"/>
                        <a:ea typeface="Tahoma" panose="020B0604030504040204" pitchFamily="34" charset="0"/>
                        <a:cs typeface="Times New Roman" panose="02020603050405020304" pitchFamily="18" charset="0"/>
                      </a:endParaRPr>
                    </a:p>
                  </a:txBody>
                  <a:tcPr marL="66189" marR="66189" marT="0" marB="0" anchor="ctr">
                    <a:solidFill>
                      <a:schemeClr val="bg1"/>
                    </a:solidFill>
                  </a:tcPr>
                </a:tc>
                <a:extLst>
                  <a:ext uri="{0D108BD9-81ED-4DB2-BD59-A6C34878D82A}">
                    <a16:rowId xmlns:a16="http://schemas.microsoft.com/office/drawing/2014/main" val="1418230763"/>
                  </a:ext>
                </a:extLst>
              </a:tr>
              <a:tr h="266593">
                <a:tc>
                  <a:txBody>
                    <a:bodyPr/>
                    <a:lstStyle/>
                    <a:p>
                      <a:pPr marL="0" algn="ctr">
                        <a:lnSpc>
                          <a:spcPct val="107000"/>
                        </a:lnSpc>
                        <a:spcAft>
                          <a:spcPts val="0"/>
                        </a:spcAft>
                      </a:pPr>
                      <a:r>
                        <a:rPr lang="en-US" sz="1500" b="1" dirty="0">
                          <a:effectLst/>
                        </a:rPr>
                        <a:t>CN</a:t>
                      </a: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6189" marR="66189" marT="0" marB="0" anchor="ctr">
                    <a:solidFill>
                      <a:schemeClr val="bg1"/>
                    </a:solidFill>
                  </a:tcPr>
                </a:tc>
                <a:tc>
                  <a:txBody>
                    <a:bodyPr/>
                    <a:lstStyle/>
                    <a:p>
                      <a:pPr marL="0" algn="ctr">
                        <a:lnSpc>
                          <a:spcPct val="107000"/>
                        </a:lnSpc>
                        <a:spcAft>
                          <a:spcPts val="0"/>
                        </a:spcAft>
                      </a:pPr>
                      <a:r>
                        <a:rPr lang="en-US" sz="1500" b="1" dirty="0">
                          <a:effectLst/>
                        </a:rPr>
                        <a:t>CN</a:t>
                      </a: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6189" marR="66189" marT="0" marB="0" anchor="ctr">
                    <a:solidFill>
                      <a:schemeClr val="bg1"/>
                    </a:solidFill>
                  </a:tcPr>
                </a:tc>
                <a:tc>
                  <a:txBody>
                    <a:bodyPr/>
                    <a:lstStyle/>
                    <a:p>
                      <a:pPr marL="0" algn="ctr">
                        <a:lnSpc>
                          <a:spcPct val="107000"/>
                        </a:lnSpc>
                        <a:spcAft>
                          <a:spcPts val="0"/>
                        </a:spcAft>
                      </a:pPr>
                      <a:r>
                        <a:rPr lang="en-US" sz="1500" b="1" dirty="0">
                          <a:effectLst/>
                        </a:rPr>
                        <a:t>CN</a:t>
                      </a: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6189" marR="66189" marT="0" marB="0" anchor="ctr">
                    <a:solidFill>
                      <a:schemeClr val="bg1"/>
                    </a:solidFill>
                  </a:tcPr>
                </a:tc>
                <a:tc>
                  <a:txBody>
                    <a:bodyPr/>
                    <a:lstStyle/>
                    <a:p>
                      <a:pPr marL="0" algn="ctr">
                        <a:lnSpc>
                          <a:spcPct val="107000"/>
                        </a:lnSpc>
                        <a:spcAft>
                          <a:spcPts val="0"/>
                        </a:spcAft>
                      </a:pPr>
                      <a:r>
                        <a:rPr lang="en-US" sz="1500" b="1" dirty="0">
                          <a:effectLst/>
                        </a:rPr>
                        <a:t> </a:t>
                      </a: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6189" marR="66189" marT="0" marB="0" anchor="ctr">
                    <a:solidFill>
                      <a:schemeClr val="bg1"/>
                    </a:solidFill>
                  </a:tcPr>
                </a:tc>
                <a:extLst>
                  <a:ext uri="{0D108BD9-81ED-4DB2-BD59-A6C34878D82A}">
                    <a16:rowId xmlns:a16="http://schemas.microsoft.com/office/drawing/2014/main" val="1098028542"/>
                  </a:ext>
                </a:extLst>
              </a:tr>
              <a:tr h="440706">
                <a:tc>
                  <a:txBody>
                    <a:bodyPr/>
                    <a:lstStyle/>
                    <a:p>
                      <a:pPr marL="0" algn="ctr">
                        <a:lnSpc>
                          <a:spcPct val="107000"/>
                        </a:lnSpc>
                        <a:spcAft>
                          <a:spcPts val="0"/>
                        </a:spcAft>
                      </a:pPr>
                      <a:r>
                        <a:rPr lang="en-US" sz="1500" b="1" dirty="0">
                          <a:effectLst/>
                        </a:rPr>
                        <a:t>CU</a:t>
                      </a:r>
                      <a:endParaRPr lang="ru-RU" sz="1100" b="1" dirty="0">
                        <a:effectLst/>
                        <a:latin typeface="Tahoma" panose="020B0604030504040204" pitchFamily="34" charset="0"/>
                        <a:ea typeface="Tahoma" panose="020B0604030504040204" pitchFamily="34" charset="0"/>
                        <a:cs typeface="Times New Roman" panose="02020603050405020304" pitchFamily="18" charset="0"/>
                      </a:endParaRPr>
                    </a:p>
                  </a:txBody>
                  <a:tcPr marL="66189" marR="66189" marT="0" marB="0" anchor="ctr">
                    <a:solidFill>
                      <a:schemeClr val="bg1"/>
                    </a:solidFill>
                  </a:tcPr>
                </a:tc>
                <a:tc>
                  <a:txBody>
                    <a:bodyPr/>
                    <a:lstStyle/>
                    <a:p>
                      <a:pPr marL="0" algn="ctr">
                        <a:lnSpc>
                          <a:spcPct val="107000"/>
                        </a:lnSpc>
                        <a:spcAft>
                          <a:spcPts val="0"/>
                        </a:spcAft>
                      </a:pPr>
                      <a:r>
                        <a:rPr lang="en-US" sz="1500" b="1" dirty="0">
                          <a:effectLst/>
                        </a:rPr>
                        <a:t>CU</a:t>
                      </a:r>
                      <a:endParaRPr lang="ru-RU" sz="1100" b="1" dirty="0">
                        <a:effectLst/>
                      </a:endParaRPr>
                    </a:p>
                    <a:p>
                      <a:pPr marL="0" algn="ctr">
                        <a:lnSpc>
                          <a:spcPct val="107000"/>
                        </a:lnSpc>
                        <a:spcAft>
                          <a:spcPts val="0"/>
                        </a:spcAft>
                      </a:pPr>
                      <a:r>
                        <a:rPr lang="en-US" sz="1200" b="0" dirty="0">
                          <a:effectLst/>
                        </a:rPr>
                        <a:t>in the process of updating</a:t>
                      </a:r>
                      <a:endParaRPr lang="ru-RU" sz="1100" b="0" dirty="0">
                        <a:effectLst/>
                        <a:latin typeface="Tahoma" panose="020B0604030504040204" pitchFamily="34" charset="0"/>
                        <a:ea typeface="Tahoma" panose="020B0604030504040204" pitchFamily="34" charset="0"/>
                        <a:cs typeface="Times New Roman" panose="02020603050405020304" pitchFamily="18" charset="0"/>
                      </a:endParaRPr>
                    </a:p>
                  </a:txBody>
                  <a:tcPr marL="66189" marR="66189" marT="0" marB="0" anchor="ctr">
                    <a:solidFill>
                      <a:schemeClr val="bg1"/>
                    </a:solidFill>
                  </a:tcPr>
                </a:tc>
                <a:tc>
                  <a:txBody>
                    <a:bodyPr/>
                    <a:lstStyle/>
                    <a:p>
                      <a:pPr marL="0" algn="ctr">
                        <a:lnSpc>
                          <a:spcPct val="107000"/>
                        </a:lnSpc>
                        <a:spcAft>
                          <a:spcPts val="0"/>
                        </a:spcAft>
                      </a:pPr>
                      <a:r>
                        <a:rPr lang="en-US" sz="1500" b="1" dirty="0">
                          <a:effectLst/>
                        </a:rPr>
                        <a:t>CU</a:t>
                      </a:r>
                      <a:endParaRPr lang="ru-RU" sz="1100" b="1" dirty="0">
                        <a:effectLst/>
                        <a:latin typeface="Tahoma" panose="020B0604030504040204" pitchFamily="34" charset="0"/>
                        <a:ea typeface="Tahoma" panose="020B0604030504040204" pitchFamily="34" charset="0"/>
                        <a:cs typeface="Times New Roman" panose="02020603050405020304" pitchFamily="18" charset="0"/>
                      </a:endParaRPr>
                    </a:p>
                  </a:txBody>
                  <a:tcPr marL="66189" marR="66189" marT="0" marB="0" anchor="ctr">
                    <a:solidFill>
                      <a:schemeClr val="bg1"/>
                    </a:solidFill>
                  </a:tcPr>
                </a:tc>
                <a:tc>
                  <a:txBody>
                    <a:bodyPr/>
                    <a:lstStyle/>
                    <a:p>
                      <a:pPr marL="0" algn="ctr">
                        <a:lnSpc>
                          <a:spcPct val="107000"/>
                        </a:lnSpc>
                        <a:spcAft>
                          <a:spcPts val="0"/>
                        </a:spcAft>
                      </a:pPr>
                      <a:r>
                        <a:rPr lang="en-US" sz="1500" b="1" dirty="0">
                          <a:effectLst/>
                        </a:rPr>
                        <a:t>CU</a:t>
                      </a:r>
                      <a:endParaRPr lang="ru-RU" sz="1100" b="1" dirty="0">
                        <a:effectLst/>
                        <a:latin typeface="Tahoma" panose="020B0604030504040204" pitchFamily="34" charset="0"/>
                        <a:ea typeface="Tahoma" panose="020B0604030504040204" pitchFamily="34" charset="0"/>
                        <a:cs typeface="Times New Roman" panose="02020603050405020304" pitchFamily="18" charset="0"/>
                      </a:endParaRPr>
                    </a:p>
                  </a:txBody>
                  <a:tcPr marL="66189" marR="66189" marT="0" marB="0" anchor="ctr">
                    <a:solidFill>
                      <a:schemeClr val="bg1"/>
                    </a:solidFill>
                  </a:tcPr>
                </a:tc>
                <a:extLst>
                  <a:ext uri="{0D108BD9-81ED-4DB2-BD59-A6C34878D82A}">
                    <a16:rowId xmlns:a16="http://schemas.microsoft.com/office/drawing/2014/main" val="3438571481"/>
                  </a:ext>
                </a:extLst>
              </a:tr>
              <a:tr h="341398">
                <a:tc>
                  <a:txBody>
                    <a:bodyPr/>
                    <a:lstStyle/>
                    <a:p>
                      <a:pPr marL="0" algn="ctr">
                        <a:lnSpc>
                          <a:spcPct val="107000"/>
                        </a:lnSpc>
                        <a:spcAft>
                          <a:spcPts val="0"/>
                        </a:spcAft>
                      </a:pPr>
                      <a:r>
                        <a:rPr lang="en-US" sz="1500" b="1" dirty="0">
                          <a:effectLst/>
                        </a:rPr>
                        <a:t>TJ</a:t>
                      </a:r>
                      <a:endParaRPr lang="ru-RU" sz="1100" b="1" dirty="0">
                        <a:effectLst/>
                      </a:endParaRPr>
                    </a:p>
                  </a:txBody>
                  <a:tcPr marL="66189" marR="66189" marT="0" marB="0" anchor="ctr">
                    <a:solidFill>
                      <a:schemeClr val="bg1"/>
                    </a:solidFill>
                  </a:tcPr>
                </a:tc>
                <a:tc>
                  <a:txBody>
                    <a:bodyPr/>
                    <a:lstStyle/>
                    <a:p>
                      <a:pPr marL="0" algn="ctr">
                        <a:lnSpc>
                          <a:spcPct val="107000"/>
                        </a:lnSpc>
                        <a:spcAft>
                          <a:spcPts val="0"/>
                        </a:spcAft>
                      </a:pPr>
                      <a:r>
                        <a:rPr lang="en-US" sz="1200" b="1" dirty="0">
                          <a:effectLst/>
                        </a:rPr>
                        <a:t> </a:t>
                      </a:r>
                      <a:endParaRPr lang="ru-RU" sz="1100" b="1" dirty="0">
                        <a:effectLst/>
                        <a:latin typeface="Tahoma" panose="020B0604030504040204" pitchFamily="34" charset="0"/>
                        <a:ea typeface="Tahoma" panose="020B0604030504040204" pitchFamily="34" charset="0"/>
                        <a:cs typeface="Times New Roman" panose="02020603050405020304" pitchFamily="18" charset="0"/>
                      </a:endParaRPr>
                    </a:p>
                  </a:txBody>
                  <a:tcPr marL="66189" marR="66189" marT="0" marB="0" anchor="ctr">
                    <a:solidFill>
                      <a:schemeClr val="bg1"/>
                    </a:solidFill>
                  </a:tcPr>
                </a:tc>
                <a:tc>
                  <a:txBody>
                    <a:bodyPr/>
                    <a:lstStyle/>
                    <a:p>
                      <a:pPr marL="0" algn="ctr">
                        <a:lnSpc>
                          <a:spcPct val="107000"/>
                        </a:lnSpc>
                        <a:spcAft>
                          <a:spcPts val="0"/>
                        </a:spcAft>
                      </a:pPr>
                      <a:r>
                        <a:rPr lang="en-US" sz="1200" b="1" dirty="0">
                          <a:effectLst/>
                        </a:rPr>
                        <a:t> </a:t>
                      </a:r>
                      <a:endParaRPr lang="ru-RU" sz="1100" b="1" dirty="0">
                        <a:effectLst/>
                        <a:latin typeface="Tahoma" panose="020B0604030504040204" pitchFamily="34" charset="0"/>
                        <a:ea typeface="Tahoma" panose="020B0604030504040204" pitchFamily="34" charset="0"/>
                        <a:cs typeface="Times New Roman" panose="02020603050405020304" pitchFamily="18" charset="0"/>
                      </a:endParaRPr>
                    </a:p>
                  </a:txBody>
                  <a:tcPr marL="66189" marR="66189" marT="0" marB="0" anchor="ctr">
                    <a:solidFill>
                      <a:schemeClr val="bg1"/>
                    </a:solidFill>
                  </a:tcPr>
                </a:tc>
                <a:tc>
                  <a:txBody>
                    <a:bodyPr/>
                    <a:lstStyle/>
                    <a:p>
                      <a:pPr marL="0" algn="ctr">
                        <a:lnSpc>
                          <a:spcPct val="107000"/>
                        </a:lnSpc>
                        <a:spcAft>
                          <a:spcPts val="0"/>
                        </a:spcAft>
                      </a:pPr>
                      <a:r>
                        <a:rPr lang="en-US" sz="1200" b="1" dirty="0">
                          <a:effectLst/>
                        </a:rPr>
                        <a:t> </a:t>
                      </a:r>
                      <a:endParaRPr lang="ru-RU" sz="1100" b="1" dirty="0">
                        <a:effectLst/>
                        <a:latin typeface="Tahoma" panose="020B0604030504040204" pitchFamily="34" charset="0"/>
                        <a:ea typeface="Tahoma" panose="020B0604030504040204" pitchFamily="34" charset="0"/>
                        <a:cs typeface="Times New Roman" panose="02020603050405020304" pitchFamily="18" charset="0"/>
                      </a:endParaRPr>
                    </a:p>
                  </a:txBody>
                  <a:tcPr marL="66189" marR="66189" marT="0" marB="0" anchor="ctr">
                    <a:solidFill>
                      <a:schemeClr val="bg1"/>
                    </a:solidFill>
                  </a:tcPr>
                </a:tc>
                <a:extLst>
                  <a:ext uri="{0D108BD9-81ED-4DB2-BD59-A6C34878D82A}">
                    <a16:rowId xmlns:a16="http://schemas.microsoft.com/office/drawing/2014/main" val="1975776239"/>
                  </a:ext>
                </a:extLst>
              </a:tr>
              <a:tr h="282527">
                <a:tc>
                  <a:txBody>
                    <a:bodyPr/>
                    <a:lstStyle/>
                    <a:p>
                      <a:pPr marL="0" algn="ctr">
                        <a:lnSpc>
                          <a:spcPct val="107000"/>
                        </a:lnSpc>
                        <a:spcAft>
                          <a:spcPts val="0"/>
                        </a:spcAft>
                      </a:pPr>
                      <a:r>
                        <a:rPr lang="en-US" sz="1500" b="1" dirty="0">
                          <a:effectLst/>
                        </a:rPr>
                        <a:t>SK</a:t>
                      </a:r>
                      <a:endParaRPr lang="ru-RU" sz="1100" b="1" dirty="0">
                        <a:effectLst/>
                        <a:latin typeface="Tahoma" panose="020B0604030504040204" pitchFamily="34" charset="0"/>
                        <a:ea typeface="Tahoma" panose="020B0604030504040204" pitchFamily="34" charset="0"/>
                        <a:cs typeface="Times New Roman" panose="02020603050405020304" pitchFamily="18" charset="0"/>
                      </a:endParaRPr>
                    </a:p>
                  </a:txBody>
                  <a:tcPr marL="66189" marR="66189" marT="0" marB="0" anchor="ctr">
                    <a:solidFill>
                      <a:schemeClr val="bg1"/>
                    </a:solidFill>
                  </a:tcPr>
                </a:tc>
                <a:tc>
                  <a:txBody>
                    <a:bodyPr/>
                    <a:lstStyle/>
                    <a:p>
                      <a:pPr marL="0" algn="ctr">
                        <a:lnSpc>
                          <a:spcPct val="107000"/>
                        </a:lnSpc>
                        <a:spcAft>
                          <a:spcPts val="0"/>
                        </a:spcAft>
                      </a:pPr>
                      <a:r>
                        <a:rPr lang="en-US" sz="1500" b="1" dirty="0">
                          <a:effectLst/>
                        </a:rPr>
                        <a:t>SK</a:t>
                      </a:r>
                      <a:endParaRPr lang="ru-RU" sz="1100" b="1" dirty="0">
                        <a:effectLst/>
                        <a:latin typeface="Tahoma" panose="020B0604030504040204" pitchFamily="34" charset="0"/>
                        <a:ea typeface="Tahoma" panose="020B0604030504040204" pitchFamily="34" charset="0"/>
                        <a:cs typeface="Times New Roman" panose="02020603050405020304" pitchFamily="18" charset="0"/>
                      </a:endParaRPr>
                    </a:p>
                  </a:txBody>
                  <a:tcPr marL="66189" marR="66189" marT="0" marB="0" anchor="ctr">
                    <a:solidFill>
                      <a:schemeClr val="bg1"/>
                    </a:solidFill>
                  </a:tcPr>
                </a:tc>
                <a:tc>
                  <a:txBody>
                    <a:bodyPr/>
                    <a:lstStyle/>
                    <a:p>
                      <a:pPr marL="0" algn="ctr">
                        <a:lnSpc>
                          <a:spcPct val="107000"/>
                        </a:lnSpc>
                        <a:spcAft>
                          <a:spcPts val="0"/>
                        </a:spcAft>
                      </a:pPr>
                      <a:r>
                        <a:rPr lang="en-US" sz="1500" b="1" dirty="0">
                          <a:effectLst/>
                        </a:rPr>
                        <a:t>SK</a:t>
                      </a:r>
                      <a:endParaRPr lang="ru-RU" sz="1100" b="1" dirty="0">
                        <a:effectLst/>
                        <a:latin typeface="Tahoma" panose="020B0604030504040204" pitchFamily="34" charset="0"/>
                        <a:ea typeface="Tahoma" panose="020B0604030504040204" pitchFamily="34" charset="0"/>
                        <a:cs typeface="Times New Roman" panose="02020603050405020304" pitchFamily="18" charset="0"/>
                      </a:endParaRPr>
                    </a:p>
                  </a:txBody>
                  <a:tcPr marL="66189" marR="66189" marT="0" marB="0" anchor="ctr">
                    <a:solidFill>
                      <a:schemeClr val="bg1"/>
                    </a:solidFill>
                  </a:tcPr>
                </a:tc>
                <a:tc>
                  <a:txBody>
                    <a:bodyPr/>
                    <a:lstStyle/>
                    <a:p>
                      <a:pPr marL="0" algn="ctr">
                        <a:lnSpc>
                          <a:spcPct val="107000"/>
                        </a:lnSpc>
                        <a:spcAft>
                          <a:spcPts val="0"/>
                        </a:spcAft>
                      </a:pPr>
                      <a:r>
                        <a:rPr lang="en-US" sz="1500" b="1" dirty="0">
                          <a:effectLst/>
                        </a:rPr>
                        <a:t>SK</a:t>
                      </a:r>
                      <a:endParaRPr lang="ru-RU" sz="1100" b="1" dirty="0">
                        <a:effectLst/>
                        <a:latin typeface="Tahoma" panose="020B0604030504040204" pitchFamily="34" charset="0"/>
                        <a:ea typeface="Tahoma" panose="020B0604030504040204" pitchFamily="34" charset="0"/>
                        <a:cs typeface="Times New Roman" panose="02020603050405020304" pitchFamily="18" charset="0"/>
                      </a:endParaRPr>
                    </a:p>
                  </a:txBody>
                  <a:tcPr marL="66189" marR="66189" marT="0" marB="0" anchor="ctr">
                    <a:solidFill>
                      <a:schemeClr val="bg1"/>
                    </a:solidFill>
                  </a:tcPr>
                </a:tc>
                <a:extLst>
                  <a:ext uri="{0D108BD9-81ED-4DB2-BD59-A6C34878D82A}">
                    <a16:rowId xmlns:a16="http://schemas.microsoft.com/office/drawing/2014/main" val="2205183578"/>
                  </a:ext>
                </a:extLst>
              </a:tr>
              <a:tr h="282527">
                <a:tc>
                  <a:txBody>
                    <a:bodyPr/>
                    <a:lstStyle/>
                    <a:p>
                      <a:pPr marL="0" algn="ctr">
                        <a:lnSpc>
                          <a:spcPct val="107000"/>
                        </a:lnSpc>
                        <a:spcAft>
                          <a:spcPts val="0"/>
                        </a:spcAft>
                      </a:pPr>
                      <a:r>
                        <a:rPr lang="en-US" sz="1500" b="1">
                          <a:effectLst/>
                        </a:rPr>
                        <a:t>MD</a:t>
                      </a:r>
                      <a:endParaRPr lang="ru-RU" sz="1100" b="1">
                        <a:effectLst/>
                        <a:latin typeface="Tahoma" panose="020B0604030504040204" pitchFamily="34" charset="0"/>
                        <a:ea typeface="Tahoma" panose="020B0604030504040204" pitchFamily="34" charset="0"/>
                        <a:cs typeface="Times New Roman" panose="02020603050405020304" pitchFamily="18" charset="0"/>
                      </a:endParaRPr>
                    </a:p>
                  </a:txBody>
                  <a:tcPr marL="66189" marR="66189" marT="0" marB="0" anchor="ctr">
                    <a:solidFill>
                      <a:schemeClr val="bg1"/>
                    </a:solidFill>
                  </a:tcPr>
                </a:tc>
                <a:tc>
                  <a:txBody>
                    <a:bodyPr/>
                    <a:lstStyle/>
                    <a:p>
                      <a:pPr marL="0" algn="ctr">
                        <a:lnSpc>
                          <a:spcPct val="107000"/>
                        </a:lnSpc>
                        <a:spcAft>
                          <a:spcPts val="0"/>
                        </a:spcAft>
                      </a:pPr>
                      <a:r>
                        <a:rPr lang="en-US" sz="1500" b="1" dirty="0">
                          <a:effectLst/>
                        </a:rPr>
                        <a:t>MD</a:t>
                      </a:r>
                      <a:endParaRPr lang="ru-RU" sz="1100" b="1" dirty="0">
                        <a:effectLst/>
                        <a:latin typeface="Tahoma" panose="020B0604030504040204" pitchFamily="34" charset="0"/>
                        <a:ea typeface="Tahoma" panose="020B0604030504040204" pitchFamily="34" charset="0"/>
                        <a:cs typeface="Times New Roman" panose="02020603050405020304" pitchFamily="18" charset="0"/>
                      </a:endParaRPr>
                    </a:p>
                  </a:txBody>
                  <a:tcPr marL="66189" marR="66189" marT="0" marB="0" anchor="ctr">
                    <a:solidFill>
                      <a:schemeClr val="bg1"/>
                    </a:solidFill>
                  </a:tcPr>
                </a:tc>
                <a:tc>
                  <a:txBody>
                    <a:bodyPr/>
                    <a:lstStyle/>
                    <a:p>
                      <a:pPr marL="0" algn="ctr">
                        <a:lnSpc>
                          <a:spcPct val="107000"/>
                        </a:lnSpc>
                        <a:spcAft>
                          <a:spcPts val="0"/>
                        </a:spcAft>
                      </a:pPr>
                      <a:r>
                        <a:rPr lang="en-US" sz="1500" b="1" dirty="0">
                          <a:effectLst/>
                        </a:rPr>
                        <a:t>MD</a:t>
                      </a:r>
                      <a:endParaRPr lang="ru-RU" sz="1100" b="1" dirty="0">
                        <a:effectLst/>
                        <a:latin typeface="Tahoma" panose="020B0604030504040204" pitchFamily="34" charset="0"/>
                        <a:ea typeface="Tahoma" panose="020B0604030504040204" pitchFamily="34" charset="0"/>
                        <a:cs typeface="Times New Roman" panose="02020603050405020304" pitchFamily="18" charset="0"/>
                      </a:endParaRPr>
                    </a:p>
                  </a:txBody>
                  <a:tcPr marL="66189" marR="66189" marT="0" marB="0" anchor="ctr">
                    <a:solidFill>
                      <a:schemeClr val="bg1"/>
                    </a:solidFill>
                  </a:tcPr>
                </a:tc>
                <a:tc>
                  <a:txBody>
                    <a:bodyPr/>
                    <a:lstStyle/>
                    <a:p>
                      <a:pPr marL="0" algn="ctr">
                        <a:lnSpc>
                          <a:spcPct val="107000"/>
                        </a:lnSpc>
                        <a:spcAft>
                          <a:spcPts val="0"/>
                        </a:spcAft>
                      </a:pPr>
                      <a:r>
                        <a:rPr lang="en-US" sz="1500" b="1" dirty="0">
                          <a:effectLst/>
                        </a:rPr>
                        <a:t>MD</a:t>
                      </a:r>
                      <a:endParaRPr lang="ru-RU" sz="1100" b="1" dirty="0">
                        <a:effectLst/>
                        <a:latin typeface="Tahoma" panose="020B0604030504040204" pitchFamily="34" charset="0"/>
                        <a:ea typeface="Tahoma" panose="020B0604030504040204" pitchFamily="34" charset="0"/>
                        <a:cs typeface="Times New Roman" panose="02020603050405020304" pitchFamily="18" charset="0"/>
                      </a:endParaRPr>
                    </a:p>
                  </a:txBody>
                  <a:tcPr marL="66189" marR="66189" marT="0" marB="0" anchor="ctr">
                    <a:solidFill>
                      <a:schemeClr val="bg1"/>
                    </a:solidFill>
                  </a:tcPr>
                </a:tc>
                <a:extLst>
                  <a:ext uri="{0D108BD9-81ED-4DB2-BD59-A6C34878D82A}">
                    <a16:rowId xmlns:a16="http://schemas.microsoft.com/office/drawing/2014/main" val="577519726"/>
                  </a:ext>
                </a:extLst>
              </a:tr>
            </a:tbl>
          </a:graphicData>
        </a:graphic>
      </p:graphicFrame>
    </p:spTree>
    <p:extLst>
      <p:ext uri="{BB962C8B-B14F-4D97-AF65-F5344CB8AC3E}">
        <p14:creationId xmlns:p14="http://schemas.microsoft.com/office/powerpoint/2010/main" val="540326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15</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a:xfrm>
            <a:off x="251520" y="990495"/>
            <a:ext cx="8723312" cy="864096"/>
          </a:xfrm>
        </p:spPr>
        <p:txBody>
          <a:bodyPr>
            <a:normAutofit fontScale="90000"/>
          </a:bodyPr>
          <a:lstStyle/>
          <a:p>
            <a:r>
              <a:rPr lang="en-US" dirty="0"/>
              <a:t>COOMET Comments on the RLMO discussion topics for this year </a:t>
            </a:r>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a:xfrm>
            <a:off x="395536" y="1772817"/>
            <a:ext cx="8579296" cy="720079"/>
          </a:xfrm>
        </p:spPr>
        <p:txBody>
          <a:bodyPr>
            <a:normAutofit/>
          </a:bodyPr>
          <a:lstStyle/>
          <a:p>
            <a:pPr marL="0" indent="0" algn="ctr">
              <a:buNone/>
            </a:pPr>
            <a:r>
              <a:rPr lang="en-US" b="1" dirty="0">
                <a:solidFill>
                  <a:srgbClr val="000099"/>
                </a:solidFill>
              </a:rPr>
              <a:t>Discussion Topic: </a:t>
            </a:r>
            <a:r>
              <a:rPr lang="ru-RU" b="1" dirty="0">
                <a:solidFill>
                  <a:srgbClr val="000099"/>
                </a:solidFill>
              </a:rPr>
              <a:t> </a:t>
            </a:r>
            <a:r>
              <a:rPr lang="en-GB" dirty="0">
                <a:solidFill>
                  <a:srgbClr val="000099"/>
                </a:solidFill>
              </a:rPr>
              <a:t>How is your RLMO approaching the regulation of smart meters in your region?</a:t>
            </a:r>
            <a:endParaRPr lang="en-US" dirty="0">
              <a:solidFill>
                <a:srgbClr val="000099"/>
              </a:solidFill>
            </a:endParaRPr>
          </a:p>
        </p:txBody>
      </p:sp>
      <p:sp>
        <p:nvSpPr>
          <p:cNvPr id="6" name="Rectangle 1"/>
          <p:cNvSpPr>
            <a:spLocks noChangeArrowheads="1"/>
          </p:cNvSpPr>
          <p:nvPr/>
        </p:nvSpPr>
        <p:spPr bwMode="auto">
          <a:xfrm>
            <a:off x="158113" y="2275390"/>
            <a:ext cx="1893607"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sz="2000" u="sng" dirty="0"/>
              <a:t>COOMET survey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2000" b="1" i="0" u="none" strike="noStrike" cap="none" normalizeH="0" baseline="0" dirty="0">
              <a:ln>
                <a:noFill/>
              </a:ln>
              <a:effectLst/>
              <a:latin typeface="+mj-lt"/>
              <a:ea typeface="Tahom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2000" b="1" i="0" u="none" strike="noStrike" cap="none" normalizeH="0" baseline="0" dirty="0">
                <a:ln>
                  <a:noFill/>
                </a:ln>
                <a:effectLst/>
                <a:latin typeface="+mj-lt"/>
                <a:ea typeface="Tahoma" panose="020B0604030504040204" pitchFamily="34" charset="0"/>
              </a:rPr>
              <a:t>Question </a:t>
            </a:r>
            <a:r>
              <a:rPr lang="ru-RU" altLang="ru-RU" sz="2000" b="1" dirty="0">
                <a:latin typeface="+mj-lt"/>
                <a:ea typeface="Tahoma" panose="020B0604030504040204" pitchFamily="34" charset="0"/>
              </a:rPr>
              <a:t>4</a:t>
            </a:r>
            <a:endParaRPr kumimoji="0" lang="ru-RU" altLang="ru-RU" sz="2000" b="0" i="0" u="none" strike="noStrike" cap="none" normalizeH="0" baseline="0" dirty="0">
              <a:ln>
                <a:noFill/>
              </a:ln>
              <a:effectLst/>
              <a:latin typeface="+mj-lt"/>
            </a:endParaRPr>
          </a:p>
          <a:p>
            <a:r>
              <a:rPr lang="en-US" sz="2000" dirty="0"/>
              <a:t>Have smart meters already been used in your country?</a:t>
            </a:r>
            <a:endParaRPr lang="ru-RU" sz="2000" dirty="0"/>
          </a:p>
        </p:txBody>
      </p:sp>
      <p:graphicFrame>
        <p:nvGraphicFramePr>
          <p:cNvPr id="8" name="Таблица 7"/>
          <p:cNvGraphicFramePr>
            <a:graphicFrameLocks noGrp="1"/>
          </p:cNvGraphicFramePr>
          <p:nvPr>
            <p:extLst>
              <p:ext uri="{D42A27DB-BD31-4B8C-83A1-F6EECF244321}">
                <p14:modId xmlns:p14="http://schemas.microsoft.com/office/powerpoint/2010/main" val="3350658623"/>
              </p:ext>
            </p:extLst>
          </p:nvPr>
        </p:nvGraphicFramePr>
        <p:xfrm>
          <a:off x="2051720" y="2394448"/>
          <a:ext cx="6840761" cy="4186842"/>
        </p:xfrm>
        <a:graphic>
          <a:graphicData uri="http://schemas.openxmlformats.org/drawingml/2006/table">
            <a:tbl>
              <a:tblPr firstRow="1" firstCol="1" bandRow="1">
                <a:tableStyleId>{BC89EF96-8CEA-46FF-86C4-4CE0E7609802}</a:tableStyleId>
              </a:tblPr>
              <a:tblGrid>
                <a:gridCol w="1295335">
                  <a:extLst>
                    <a:ext uri="{9D8B030D-6E8A-4147-A177-3AD203B41FA5}">
                      <a16:colId xmlns:a16="http://schemas.microsoft.com/office/drawing/2014/main" val="3335949395"/>
                    </a:ext>
                  </a:extLst>
                </a:gridCol>
                <a:gridCol w="1719324">
                  <a:extLst>
                    <a:ext uri="{9D8B030D-6E8A-4147-A177-3AD203B41FA5}">
                      <a16:colId xmlns:a16="http://schemas.microsoft.com/office/drawing/2014/main" val="1422946577"/>
                    </a:ext>
                  </a:extLst>
                </a:gridCol>
                <a:gridCol w="1096125">
                  <a:extLst>
                    <a:ext uri="{9D8B030D-6E8A-4147-A177-3AD203B41FA5}">
                      <a16:colId xmlns:a16="http://schemas.microsoft.com/office/drawing/2014/main" val="368374120"/>
                    </a:ext>
                  </a:extLst>
                </a:gridCol>
                <a:gridCol w="1403988">
                  <a:extLst>
                    <a:ext uri="{9D8B030D-6E8A-4147-A177-3AD203B41FA5}">
                      <a16:colId xmlns:a16="http://schemas.microsoft.com/office/drawing/2014/main" val="3800264959"/>
                    </a:ext>
                  </a:extLst>
                </a:gridCol>
                <a:gridCol w="1325989">
                  <a:extLst>
                    <a:ext uri="{9D8B030D-6E8A-4147-A177-3AD203B41FA5}">
                      <a16:colId xmlns:a16="http://schemas.microsoft.com/office/drawing/2014/main" val="2155635187"/>
                    </a:ext>
                  </a:extLst>
                </a:gridCol>
              </a:tblGrid>
              <a:tr h="314472">
                <a:tc>
                  <a:txBody>
                    <a:bodyPr/>
                    <a:lstStyle/>
                    <a:p>
                      <a:pPr marL="153670" algn="just">
                        <a:lnSpc>
                          <a:spcPct val="107000"/>
                        </a:lnSpc>
                        <a:spcAft>
                          <a:spcPts val="0"/>
                        </a:spcAft>
                      </a:pPr>
                      <a:r>
                        <a:rPr lang="en-US" sz="1050" dirty="0">
                          <a:effectLst/>
                        </a:rPr>
                        <a:t> </a:t>
                      </a:r>
                      <a:endParaRPr lang="ru-RU" sz="10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153670" algn="ctr">
                        <a:lnSpc>
                          <a:spcPct val="107000"/>
                        </a:lnSpc>
                        <a:spcAft>
                          <a:spcPts val="0"/>
                        </a:spcAft>
                      </a:pPr>
                      <a:r>
                        <a:rPr lang="ru-RU" sz="1050" dirty="0" err="1">
                          <a:effectLst/>
                        </a:rPr>
                        <a:t>Electricity</a:t>
                      </a:r>
                      <a:r>
                        <a:rPr lang="ru-RU" sz="1050" dirty="0">
                          <a:effectLst/>
                        </a:rPr>
                        <a:t> </a:t>
                      </a:r>
                      <a:r>
                        <a:rPr lang="ru-RU" sz="1050" dirty="0" err="1">
                          <a:effectLst/>
                        </a:rPr>
                        <a:t>meters</a:t>
                      </a:r>
                      <a:endParaRPr lang="ru-RU" sz="10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nchor="ctr">
                    <a:solidFill>
                      <a:schemeClr val="bg1"/>
                    </a:solidFill>
                  </a:tcPr>
                </a:tc>
                <a:tc>
                  <a:txBody>
                    <a:bodyPr/>
                    <a:lstStyle/>
                    <a:p>
                      <a:pPr marL="153670" algn="ctr">
                        <a:lnSpc>
                          <a:spcPct val="107000"/>
                        </a:lnSpc>
                        <a:spcAft>
                          <a:spcPts val="0"/>
                        </a:spcAft>
                      </a:pPr>
                      <a:r>
                        <a:rPr lang="en-US" sz="1050">
                          <a:effectLst/>
                        </a:rPr>
                        <a:t>Gas meters</a:t>
                      </a:r>
                      <a:endParaRPr lang="ru-RU" sz="100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nchor="ctr">
                    <a:solidFill>
                      <a:schemeClr val="bg1"/>
                    </a:solidFill>
                  </a:tcPr>
                </a:tc>
                <a:tc>
                  <a:txBody>
                    <a:bodyPr/>
                    <a:lstStyle/>
                    <a:p>
                      <a:pPr marL="153670" algn="ctr">
                        <a:lnSpc>
                          <a:spcPct val="107000"/>
                        </a:lnSpc>
                        <a:spcAft>
                          <a:spcPts val="0"/>
                        </a:spcAft>
                      </a:pPr>
                      <a:r>
                        <a:rPr lang="en-US" sz="1050" dirty="0">
                          <a:effectLst/>
                        </a:rPr>
                        <a:t>Water meters</a:t>
                      </a:r>
                      <a:endParaRPr lang="ru-RU" sz="10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nchor="ctr">
                    <a:solidFill>
                      <a:schemeClr val="bg1"/>
                    </a:solidFill>
                  </a:tcPr>
                </a:tc>
                <a:tc>
                  <a:txBody>
                    <a:bodyPr/>
                    <a:lstStyle/>
                    <a:p>
                      <a:pPr marL="153670" algn="ctr">
                        <a:lnSpc>
                          <a:spcPct val="107000"/>
                        </a:lnSpc>
                        <a:spcAft>
                          <a:spcPts val="0"/>
                        </a:spcAft>
                      </a:pPr>
                      <a:r>
                        <a:rPr lang="en-US" sz="1050" dirty="0">
                          <a:effectLst/>
                        </a:rPr>
                        <a:t>Heat meters</a:t>
                      </a:r>
                      <a:endParaRPr lang="ru-RU" sz="10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nchor="ctr">
                    <a:solidFill>
                      <a:schemeClr val="bg1"/>
                    </a:solidFill>
                  </a:tcPr>
                </a:tc>
                <a:extLst>
                  <a:ext uri="{0D108BD9-81ED-4DB2-BD59-A6C34878D82A}">
                    <a16:rowId xmlns:a16="http://schemas.microsoft.com/office/drawing/2014/main" val="1543147760"/>
                  </a:ext>
                </a:extLst>
              </a:tr>
              <a:tr h="417016">
                <a:tc rowSpan="4">
                  <a:txBody>
                    <a:bodyPr/>
                    <a:lstStyle/>
                    <a:p>
                      <a:pPr marL="0" algn="l">
                        <a:lnSpc>
                          <a:spcPct val="107000"/>
                        </a:lnSpc>
                        <a:spcAft>
                          <a:spcPts val="0"/>
                        </a:spcAft>
                      </a:pPr>
                      <a:r>
                        <a:rPr lang="en-US" sz="900" dirty="0">
                          <a:effectLst/>
                        </a:rPr>
                        <a:t>How many types of meters are made in your country</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nchor="ctr">
                    <a:solidFill>
                      <a:schemeClr val="bg1"/>
                    </a:solidFill>
                  </a:tcPr>
                </a:tc>
                <a:tc>
                  <a:txBody>
                    <a:bodyPr/>
                    <a:lstStyle/>
                    <a:p>
                      <a:pPr marL="0" algn="just">
                        <a:lnSpc>
                          <a:spcPct val="107000"/>
                        </a:lnSpc>
                        <a:spcAft>
                          <a:spcPts val="0"/>
                        </a:spcAft>
                      </a:pPr>
                      <a:r>
                        <a:rPr lang="en-US" sz="1050" dirty="0">
                          <a:effectLst/>
                        </a:rPr>
                        <a:t>CN</a:t>
                      </a:r>
                      <a:endParaRPr lang="ru-RU" sz="800" dirty="0">
                        <a:effectLst/>
                      </a:endParaRPr>
                    </a:p>
                    <a:p>
                      <a:pPr marL="0" algn="just">
                        <a:lnSpc>
                          <a:spcPct val="107000"/>
                        </a:lnSpc>
                        <a:spcAft>
                          <a:spcPts val="0"/>
                        </a:spcAft>
                      </a:pPr>
                      <a:r>
                        <a:rPr lang="en-US" sz="900" dirty="0">
                          <a:effectLst/>
                        </a:rPr>
                        <a:t>Different types of meters for State Grid and for China Southern Power Grid</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1050" dirty="0">
                          <a:effectLst/>
                        </a:rPr>
                        <a:t>CN</a:t>
                      </a:r>
                      <a:endParaRPr lang="ru-RU" sz="800" dirty="0">
                        <a:effectLst/>
                      </a:endParaRPr>
                    </a:p>
                    <a:p>
                      <a:pPr marL="0" algn="just">
                        <a:lnSpc>
                          <a:spcPct val="107000"/>
                        </a:lnSpc>
                        <a:spcAft>
                          <a:spcPts val="0"/>
                        </a:spcAft>
                      </a:pPr>
                      <a:r>
                        <a:rPr lang="en-US" sz="900" dirty="0">
                          <a:effectLst/>
                        </a:rPr>
                        <a:t>1 type</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1050" dirty="0">
                          <a:effectLst/>
                        </a:rPr>
                        <a:t>CN</a:t>
                      </a:r>
                      <a:endParaRPr lang="ru-RU" sz="800" dirty="0">
                        <a:effectLst/>
                      </a:endParaRPr>
                    </a:p>
                    <a:p>
                      <a:pPr marL="0" algn="just">
                        <a:lnSpc>
                          <a:spcPct val="107000"/>
                        </a:lnSpc>
                        <a:spcAft>
                          <a:spcPts val="0"/>
                        </a:spcAft>
                      </a:pPr>
                      <a:r>
                        <a:rPr lang="en-US" sz="900" dirty="0">
                          <a:effectLst/>
                        </a:rPr>
                        <a:t>2 types</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1050" dirty="0">
                          <a:effectLst/>
                        </a:rPr>
                        <a:t>CN</a:t>
                      </a:r>
                      <a:endParaRPr lang="ru-RU" sz="800" dirty="0">
                        <a:effectLst/>
                      </a:endParaRPr>
                    </a:p>
                    <a:p>
                      <a:pPr marL="0" algn="just">
                        <a:lnSpc>
                          <a:spcPct val="107000"/>
                        </a:lnSpc>
                        <a:spcAft>
                          <a:spcPts val="0"/>
                        </a:spcAft>
                      </a:pPr>
                      <a:r>
                        <a:rPr lang="en-US" sz="900" dirty="0">
                          <a:effectLst/>
                        </a:rPr>
                        <a:t>3 types</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extLst>
                  <a:ext uri="{0D108BD9-81ED-4DB2-BD59-A6C34878D82A}">
                    <a16:rowId xmlns:a16="http://schemas.microsoft.com/office/drawing/2014/main" val="3619412131"/>
                  </a:ext>
                </a:extLst>
              </a:tr>
              <a:tr h="128306">
                <a:tc vMerge="1">
                  <a:txBody>
                    <a:bodyPr/>
                    <a:lstStyle/>
                    <a:p>
                      <a:endParaRPr lang="ru-RU"/>
                    </a:p>
                  </a:txBody>
                  <a:tcPr/>
                </a:tc>
                <a:tc>
                  <a:txBody>
                    <a:bodyPr/>
                    <a:lstStyle/>
                    <a:p>
                      <a:pPr marL="0" algn="just">
                        <a:lnSpc>
                          <a:spcPct val="107000"/>
                        </a:lnSpc>
                        <a:spcAft>
                          <a:spcPts val="0"/>
                        </a:spcAft>
                      </a:pPr>
                      <a:r>
                        <a:rPr lang="en-US" sz="1050" dirty="0">
                          <a:effectLst/>
                        </a:rPr>
                        <a:t>CU</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900" dirty="0">
                          <a:effectLst/>
                        </a:rPr>
                        <a:t> </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900" dirty="0">
                          <a:effectLst/>
                        </a:rPr>
                        <a:t> </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1050">
                          <a:effectLst/>
                        </a:rPr>
                        <a:t>CU</a:t>
                      </a:r>
                      <a:endParaRPr lang="ru-RU" sz="80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extLst>
                  <a:ext uri="{0D108BD9-81ED-4DB2-BD59-A6C34878D82A}">
                    <a16:rowId xmlns:a16="http://schemas.microsoft.com/office/drawing/2014/main" val="1185207039"/>
                  </a:ext>
                </a:extLst>
              </a:tr>
              <a:tr h="128306">
                <a:tc vMerge="1">
                  <a:txBody>
                    <a:bodyPr/>
                    <a:lstStyle/>
                    <a:p>
                      <a:endParaRPr lang="ru-RU"/>
                    </a:p>
                  </a:txBody>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n-US" sz="1050" dirty="0">
                          <a:effectLst/>
                        </a:rPr>
                        <a:t>AZ:</a:t>
                      </a:r>
                      <a:r>
                        <a:rPr lang="en-US" sz="900" dirty="0">
                          <a:effectLst/>
                        </a:rPr>
                        <a:t> 2</a:t>
                      </a:r>
                      <a:r>
                        <a:rPr lang="ru-RU" sz="900" dirty="0">
                          <a:effectLst/>
                        </a:rPr>
                        <a:t> </a:t>
                      </a:r>
                      <a:r>
                        <a:rPr lang="en-US" sz="900" dirty="0">
                          <a:effectLst/>
                        </a:rPr>
                        <a:t>types</a:t>
                      </a:r>
                      <a:endParaRPr lang="ru-RU" sz="7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900" dirty="0">
                          <a:effectLst/>
                        </a:rPr>
                        <a:t> </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1050" dirty="0">
                          <a:effectLst/>
                        </a:rPr>
                        <a:t>AZ:</a:t>
                      </a:r>
                      <a:r>
                        <a:rPr lang="en-US" sz="900" dirty="0">
                          <a:effectLst/>
                        </a:rPr>
                        <a:t> 13</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extLst>
                  <a:ext uri="{0D108BD9-81ED-4DB2-BD59-A6C34878D82A}">
                    <a16:rowId xmlns:a16="http://schemas.microsoft.com/office/drawing/2014/main" val="2690509949"/>
                  </a:ext>
                </a:extLst>
              </a:tr>
              <a:tr h="128306">
                <a:tc vMerge="1">
                  <a:txBody>
                    <a:bodyPr/>
                    <a:lstStyle/>
                    <a:p>
                      <a:endParaRPr lang="ru-RU"/>
                    </a:p>
                  </a:txBody>
                  <a:tcPr/>
                </a:tc>
                <a:tc>
                  <a:txBody>
                    <a:bodyPr/>
                    <a:lstStyle/>
                    <a:p>
                      <a:pPr marL="0" algn="just">
                        <a:lnSpc>
                          <a:spcPct val="107000"/>
                        </a:lnSpc>
                        <a:spcAft>
                          <a:spcPts val="0"/>
                        </a:spcAft>
                      </a:pPr>
                      <a:r>
                        <a:rPr lang="en-US" sz="1050" dirty="0">
                          <a:effectLst/>
                        </a:rPr>
                        <a:t>UZ:</a:t>
                      </a:r>
                      <a:r>
                        <a:rPr lang="en-US" sz="900" dirty="0">
                          <a:effectLst/>
                        </a:rPr>
                        <a:t> 7</a:t>
                      </a:r>
                      <a:r>
                        <a:rPr lang="ru-RU" sz="900" dirty="0">
                          <a:effectLst/>
                        </a:rPr>
                        <a:t> </a:t>
                      </a:r>
                      <a:r>
                        <a:rPr lang="en-US" sz="900" dirty="0">
                          <a:effectLst/>
                        </a:rPr>
                        <a:t>types</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n-US" sz="1050" dirty="0">
                          <a:effectLst/>
                        </a:rPr>
                        <a:t>UZ:</a:t>
                      </a:r>
                      <a:r>
                        <a:rPr lang="en-US" sz="900" dirty="0">
                          <a:effectLst/>
                        </a:rPr>
                        <a:t> 6</a:t>
                      </a:r>
                      <a:r>
                        <a:rPr lang="ru-RU" sz="900" dirty="0">
                          <a:effectLst/>
                        </a:rPr>
                        <a:t> </a:t>
                      </a:r>
                      <a:r>
                        <a:rPr lang="en-US" sz="900" dirty="0">
                          <a:effectLst/>
                        </a:rPr>
                        <a:t>types</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endParaRPr lang="ru-RU"/>
                    </a:p>
                  </a:txBody>
                  <a:tcPr marL="33723" marR="33723" marT="0" marB="0">
                    <a:solidFill>
                      <a:schemeClr val="bg1"/>
                    </a:solidFill>
                  </a:tcPr>
                </a:tc>
                <a:tc>
                  <a:txBody>
                    <a:bodyPr/>
                    <a:lstStyle/>
                    <a:p>
                      <a:pPr marL="0"/>
                      <a:endParaRPr lang="ru-RU"/>
                    </a:p>
                  </a:txBody>
                  <a:tcPr marL="33723" marR="33723" marT="0" marB="0">
                    <a:solidFill>
                      <a:schemeClr val="bg1"/>
                    </a:solidFill>
                  </a:tcPr>
                </a:tc>
                <a:extLst>
                  <a:ext uri="{0D108BD9-81ED-4DB2-BD59-A6C34878D82A}">
                    <a16:rowId xmlns:a16="http://schemas.microsoft.com/office/drawing/2014/main" val="1054938155"/>
                  </a:ext>
                </a:extLst>
              </a:tr>
              <a:tr h="224542">
                <a:tc rowSpan="5">
                  <a:txBody>
                    <a:bodyPr/>
                    <a:lstStyle/>
                    <a:p>
                      <a:pPr marL="0" algn="just">
                        <a:lnSpc>
                          <a:spcPct val="107000"/>
                        </a:lnSpc>
                        <a:spcAft>
                          <a:spcPts val="0"/>
                        </a:spcAft>
                      </a:pPr>
                      <a:r>
                        <a:rPr lang="en-US" sz="900" dirty="0">
                          <a:effectLst/>
                        </a:rPr>
                        <a:t>How many types of meters are imported from other countries</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nchor="ctr">
                    <a:solidFill>
                      <a:schemeClr val="bg1"/>
                    </a:solidFill>
                  </a:tcPr>
                </a:tc>
                <a:tc>
                  <a:txBody>
                    <a:bodyPr/>
                    <a:lstStyle/>
                    <a:p>
                      <a:pPr marL="0" algn="just">
                        <a:lnSpc>
                          <a:spcPct val="107000"/>
                        </a:lnSpc>
                        <a:spcAft>
                          <a:spcPts val="0"/>
                        </a:spcAft>
                      </a:pPr>
                      <a:r>
                        <a:rPr lang="en-US" sz="1050" dirty="0">
                          <a:effectLst/>
                        </a:rPr>
                        <a:t>CN</a:t>
                      </a:r>
                      <a:endParaRPr lang="ru-RU" sz="800" dirty="0">
                        <a:effectLst/>
                      </a:endParaRPr>
                    </a:p>
                    <a:p>
                      <a:pPr marL="0" algn="just">
                        <a:lnSpc>
                          <a:spcPct val="107000"/>
                        </a:lnSpc>
                        <a:spcAft>
                          <a:spcPts val="0"/>
                        </a:spcAft>
                      </a:pPr>
                      <a:r>
                        <a:rPr lang="en-US" sz="900" dirty="0">
                          <a:effectLst/>
                        </a:rPr>
                        <a:t>Some gateway meter</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1050" dirty="0">
                          <a:effectLst/>
                        </a:rPr>
                        <a:t>CN</a:t>
                      </a:r>
                      <a:endParaRPr lang="ru-RU" sz="800" dirty="0">
                        <a:effectLst/>
                      </a:endParaRPr>
                    </a:p>
                    <a:p>
                      <a:pPr marL="0" algn="just">
                        <a:lnSpc>
                          <a:spcPct val="107000"/>
                        </a:lnSpc>
                        <a:spcAft>
                          <a:spcPts val="0"/>
                        </a:spcAft>
                      </a:pPr>
                      <a:r>
                        <a:rPr lang="en-US" sz="900" dirty="0">
                          <a:effectLst/>
                        </a:rPr>
                        <a:t>2 types</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1050" dirty="0">
                          <a:effectLst/>
                        </a:rPr>
                        <a:t>CN</a:t>
                      </a:r>
                      <a:endParaRPr lang="ru-RU" sz="800" dirty="0">
                        <a:effectLst/>
                      </a:endParaRPr>
                    </a:p>
                    <a:p>
                      <a:pPr marL="0" algn="just">
                        <a:lnSpc>
                          <a:spcPct val="107000"/>
                        </a:lnSpc>
                        <a:spcAft>
                          <a:spcPts val="0"/>
                        </a:spcAft>
                      </a:pPr>
                      <a:r>
                        <a:rPr lang="en-US" sz="900" dirty="0">
                          <a:effectLst/>
                        </a:rPr>
                        <a:t>3 types</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extLst>
                  <a:ext uri="{0D108BD9-81ED-4DB2-BD59-A6C34878D82A}">
                    <a16:rowId xmlns:a16="http://schemas.microsoft.com/office/drawing/2014/main" val="1813090005"/>
                  </a:ext>
                </a:extLst>
              </a:tr>
              <a:tr h="128306">
                <a:tc vMerge="1">
                  <a:txBody>
                    <a:bodyPr/>
                    <a:lstStyle/>
                    <a:p>
                      <a:endParaRPr lang="ru-RU"/>
                    </a:p>
                  </a:txBody>
                  <a:tcPr/>
                </a:tc>
                <a:tc>
                  <a:txBody>
                    <a:bodyPr/>
                    <a:lstStyle/>
                    <a:p>
                      <a:pPr marL="0" algn="just">
                        <a:lnSpc>
                          <a:spcPct val="107000"/>
                        </a:lnSpc>
                        <a:spcAft>
                          <a:spcPts val="0"/>
                        </a:spcAft>
                      </a:pPr>
                      <a:r>
                        <a:rPr lang="en-US" sz="1050">
                          <a:effectLst/>
                        </a:rPr>
                        <a:t>CU:</a:t>
                      </a:r>
                      <a:r>
                        <a:rPr lang="en-US" sz="900">
                          <a:effectLst/>
                        </a:rPr>
                        <a:t> all</a:t>
                      </a:r>
                      <a:endParaRPr lang="ru-RU" sz="80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900" dirty="0">
                          <a:effectLst/>
                        </a:rPr>
                        <a:t> </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900" dirty="0">
                          <a:effectLst/>
                        </a:rPr>
                        <a:t> </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1050">
                          <a:effectLst/>
                        </a:rPr>
                        <a:t>CU:</a:t>
                      </a:r>
                      <a:r>
                        <a:rPr lang="en-US" sz="900">
                          <a:effectLst/>
                        </a:rPr>
                        <a:t> all</a:t>
                      </a:r>
                      <a:endParaRPr lang="ru-RU" sz="80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extLst>
                  <a:ext uri="{0D108BD9-81ED-4DB2-BD59-A6C34878D82A}">
                    <a16:rowId xmlns:a16="http://schemas.microsoft.com/office/drawing/2014/main" val="2738212902"/>
                  </a:ext>
                </a:extLst>
              </a:tr>
              <a:tr h="128306">
                <a:tc vMerge="1">
                  <a:txBody>
                    <a:bodyPr/>
                    <a:lstStyle/>
                    <a:p>
                      <a:endParaRPr lang="ru-RU"/>
                    </a:p>
                  </a:txBody>
                  <a:tcPr/>
                </a:tc>
                <a:tc>
                  <a:txBody>
                    <a:bodyPr/>
                    <a:lstStyle/>
                    <a:p>
                      <a:pPr marL="0" algn="just">
                        <a:lnSpc>
                          <a:spcPct val="107000"/>
                        </a:lnSpc>
                        <a:spcAft>
                          <a:spcPts val="0"/>
                        </a:spcAft>
                      </a:pPr>
                      <a:r>
                        <a:rPr lang="en-US" sz="1050" dirty="0">
                          <a:effectLst/>
                        </a:rPr>
                        <a:t>AZ:</a:t>
                      </a:r>
                      <a:r>
                        <a:rPr lang="en-US" sz="900" dirty="0">
                          <a:effectLst/>
                        </a:rPr>
                        <a:t> 10 types</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1050" dirty="0">
                          <a:effectLst/>
                        </a:rPr>
                        <a:t>AZ:</a:t>
                      </a:r>
                      <a:r>
                        <a:rPr lang="en-US" sz="900" dirty="0">
                          <a:effectLst/>
                        </a:rPr>
                        <a:t> 11 types</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1050" dirty="0">
                          <a:effectLst/>
                        </a:rPr>
                        <a:t>AZ:</a:t>
                      </a:r>
                      <a:r>
                        <a:rPr lang="en-US" sz="900" dirty="0">
                          <a:effectLst/>
                        </a:rPr>
                        <a:t> 10 types</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extLst>
                  <a:ext uri="{0D108BD9-81ED-4DB2-BD59-A6C34878D82A}">
                    <a16:rowId xmlns:a16="http://schemas.microsoft.com/office/drawing/2014/main" val="3004693329"/>
                  </a:ext>
                </a:extLst>
              </a:tr>
              <a:tr h="224542">
                <a:tc vMerge="1">
                  <a:txBody>
                    <a:bodyPr/>
                    <a:lstStyle/>
                    <a:p>
                      <a:endParaRPr lang="ru-RU"/>
                    </a:p>
                  </a:txBody>
                  <a:tcPr/>
                </a:tc>
                <a:tc>
                  <a:txBody>
                    <a:bodyPr/>
                    <a:lstStyle/>
                    <a:p>
                      <a:pPr marL="0" algn="just">
                        <a:lnSpc>
                          <a:spcPct val="107000"/>
                        </a:lnSpc>
                        <a:spcAft>
                          <a:spcPts val="0"/>
                        </a:spcAft>
                      </a:pPr>
                      <a:r>
                        <a:rPr lang="en-US" sz="1050" dirty="0">
                          <a:effectLst/>
                        </a:rPr>
                        <a:t>TJ:</a:t>
                      </a:r>
                      <a:r>
                        <a:rPr lang="en-US" sz="900" dirty="0">
                          <a:effectLst/>
                        </a:rPr>
                        <a:t>  </a:t>
                      </a:r>
                      <a:r>
                        <a:rPr lang="ru-RU" sz="900" dirty="0">
                          <a:effectLst/>
                        </a:rPr>
                        <a:t>11</a:t>
                      </a:r>
                      <a:r>
                        <a:rPr lang="en-US" sz="900" dirty="0">
                          <a:effectLst/>
                        </a:rPr>
                        <a:t> types</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900">
                          <a:effectLst/>
                        </a:rPr>
                        <a:t> </a:t>
                      </a:r>
                      <a:endParaRPr lang="ru-RU" sz="80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900" dirty="0">
                          <a:effectLst/>
                        </a:rPr>
                        <a:t> </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900" dirty="0">
                          <a:effectLst/>
                        </a:rPr>
                        <a:t> </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extLst>
                  <a:ext uri="{0D108BD9-81ED-4DB2-BD59-A6C34878D82A}">
                    <a16:rowId xmlns:a16="http://schemas.microsoft.com/office/drawing/2014/main" val="732320935"/>
                  </a:ext>
                </a:extLst>
              </a:tr>
              <a:tr h="191223">
                <a:tc vMerge="1">
                  <a:txBody>
                    <a:bodyPr/>
                    <a:lstStyle/>
                    <a:p>
                      <a:endParaRPr lang="ru-RU"/>
                    </a:p>
                  </a:txBody>
                  <a:tcPr/>
                </a:tc>
                <a:tc>
                  <a:txBody>
                    <a:bodyPr/>
                    <a:lstStyle/>
                    <a:p>
                      <a:pPr marL="0" algn="just">
                        <a:lnSpc>
                          <a:spcPct val="107000"/>
                        </a:lnSpc>
                        <a:spcAft>
                          <a:spcPts val="0"/>
                        </a:spcAft>
                      </a:pPr>
                      <a:r>
                        <a:rPr lang="en-US" sz="1050" dirty="0">
                          <a:effectLst/>
                        </a:rPr>
                        <a:t>UZ:</a:t>
                      </a:r>
                      <a:r>
                        <a:rPr lang="en-US" sz="900" dirty="0">
                          <a:effectLst/>
                        </a:rPr>
                        <a:t> 11 types</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1050" dirty="0">
                          <a:effectLst/>
                        </a:rPr>
                        <a:t>UZ:</a:t>
                      </a:r>
                      <a:r>
                        <a:rPr lang="en-US" sz="900" dirty="0">
                          <a:effectLst/>
                        </a:rPr>
                        <a:t> 3 types</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endParaRPr lang="ru-RU" dirty="0"/>
                    </a:p>
                  </a:txBody>
                  <a:tcPr marL="33723" marR="33723" marT="0" marB="0">
                    <a:solidFill>
                      <a:schemeClr val="bg1"/>
                    </a:solidFill>
                  </a:tcPr>
                </a:tc>
                <a:tc>
                  <a:txBody>
                    <a:bodyPr/>
                    <a:lstStyle/>
                    <a:p>
                      <a:pPr marL="0"/>
                      <a:endParaRPr lang="ru-RU"/>
                    </a:p>
                  </a:txBody>
                  <a:tcPr marL="33723" marR="33723" marT="0" marB="0">
                    <a:solidFill>
                      <a:schemeClr val="bg1"/>
                    </a:solidFill>
                  </a:tcPr>
                </a:tc>
                <a:extLst>
                  <a:ext uri="{0D108BD9-81ED-4DB2-BD59-A6C34878D82A}">
                    <a16:rowId xmlns:a16="http://schemas.microsoft.com/office/drawing/2014/main" val="1692667787"/>
                  </a:ext>
                </a:extLst>
              </a:tr>
              <a:tr h="224542">
                <a:tc rowSpan="4">
                  <a:txBody>
                    <a:bodyPr/>
                    <a:lstStyle/>
                    <a:p>
                      <a:pPr marL="0" algn="just">
                        <a:lnSpc>
                          <a:spcPct val="107000"/>
                        </a:lnSpc>
                        <a:spcAft>
                          <a:spcPts val="0"/>
                        </a:spcAft>
                      </a:pPr>
                      <a:r>
                        <a:rPr lang="en-US" sz="900" dirty="0">
                          <a:effectLst/>
                        </a:rPr>
                        <a:t>Comments: </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gridSpan="4">
                  <a:txBody>
                    <a:bodyPr/>
                    <a:lstStyle/>
                    <a:p>
                      <a:pPr marL="0" algn="just">
                        <a:lnSpc>
                          <a:spcPct val="107000"/>
                        </a:lnSpc>
                        <a:spcAft>
                          <a:spcPts val="0"/>
                        </a:spcAft>
                      </a:pPr>
                      <a:r>
                        <a:rPr lang="en-US" sz="1050" dirty="0">
                          <a:effectLst/>
                        </a:rPr>
                        <a:t>MD:</a:t>
                      </a:r>
                      <a:r>
                        <a:rPr lang="en-US" sz="900" dirty="0">
                          <a:effectLst/>
                        </a:rPr>
                        <a:t> </a:t>
                      </a:r>
                      <a:r>
                        <a:rPr lang="en-US" sz="800" dirty="0">
                          <a:effectLst/>
                        </a:rPr>
                        <a:t>In the Republic of Moldova electricity meters and water meters are produced. Manufacturer's data: </a:t>
                      </a:r>
                      <a:r>
                        <a:rPr lang="en-US" sz="800" u="sng" dirty="0">
                          <a:effectLst/>
                          <a:hlinkClick r:id="rId2"/>
                        </a:rPr>
                        <a:t>https://addgrup.com/ru/</a:t>
                      </a:r>
                      <a:r>
                        <a:rPr lang="en-US" sz="800" dirty="0">
                          <a:effectLst/>
                        </a:rPr>
                        <a:t>. We don't have information about the number of meter types imported from other countries.</a:t>
                      </a:r>
                      <a:endParaRPr lang="ru-RU" sz="7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433763987"/>
                  </a:ext>
                </a:extLst>
              </a:tr>
              <a:tr h="801964">
                <a:tc vMerge="1">
                  <a:txBody>
                    <a:bodyPr/>
                    <a:lstStyle/>
                    <a:p>
                      <a:endParaRPr lang="ru-RU"/>
                    </a:p>
                  </a:txBody>
                  <a:tcPr/>
                </a:tc>
                <a:tc>
                  <a:txBody>
                    <a:bodyPr/>
                    <a:lstStyle/>
                    <a:p>
                      <a:pPr marL="0" algn="just">
                        <a:lnSpc>
                          <a:spcPct val="107000"/>
                        </a:lnSpc>
                        <a:spcAft>
                          <a:spcPts val="0"/>
                        </a:spcAft>
                      </a:pPr>
                      <a:r>
                        <a:rPr lang="en-US" sz="1050" dirty="0">
                          <a:effectLst/>
                        </a:rPr>
                        <a:t>TJ:</a:t>
                      </a:r>
                      <a:r>
                        <a:rPr lang="en-US" sz="900" dirty="0">
                          <a:effectLst/>
                        </a:rPr>
                        <a:t> </a:t>
                      </a:r>
                      <a:endParaRPr lang="ru-RU" sz="800" dirty="0">
                        <a:effectLst/>
                      </a:endParaRPr>
                    </a:p>
                    <a:p>
                      <a:pPr marL="0" algn="just">
                        <a:lnSpc>
                          <a:spcPct val="107000"/>
                        </a:lnSpc>
                        <a:spcAft>
                          <a:spcPts val="0"/>
                        </a:spcAft>
                      </a:pPr>
                      <a:r>
                        <a:rPr lang="en-US" sz="700" dirty="0">
                          <a:effectLst/>
                        </a:rPr>
                        <a:t>All types of electricity meters are electronic (static) meters, accuracy classes are 0.2, 0.2S, 0.5, 0.5S, 1 and 2 respectively. Currently preparation for the production of smart meters for our own needs, i.e. within the state, is carried out  </a:t>
                      </a:r>
                      <a:endParaRPr lang="ru-RU" sz="6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900">
                          <a:effectLst/>
                        </a:rPr>
                        <a:t> </a:t>
                      </a:r>
                      <a:endParaRPr lang="ru-RU" sz="80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1050" dirty="0">
                          <a:effectLst/>
                        </a:rPr>
                        <a:t>TJ:</a:t>
                      </a:r>
                      <a:r>
                        <a:rPr lang="en-US" sz="900" dirty="0">
                          <a:effectLst/>
                        </a:rPr>
                        <a:t> </a:t>
                      </a:r>
                      <a:endParaRPr lang="ru-RU" sz="800" dirty="0">
                        <a:effectLst/>
                      </a:endParaRPr>
                    </a:p>
                    <a:p>
                      <a:pPr marL="0" algn="just">
                        <a:lnSpc>
                          <a:spcPct val="107000"/>
                        </a:lnSpc>
                        <a:spcAft>
                          <a:spcPts val="0"/>
                        </a:spcAft>
                      </a:pPr>
                      <a:r>
                        <a:rPr lang="ru-RU" sz="900" dirty="0" err="1">
                          <a:effectLst/>
                        </a:rPr>
                        <a:t>Under</a:t>
                      </a:r>
                      <a:r>
                        <a:rPr lang="ru-RU" sz="900" dirty="0">
                          <a:effectLst/>
                        </a:rPr>
                        <a:t> </a:t>
                      </a:r>
                      <a:r>
                        <a:rPr lang="ru-RU" sz="900" dirty="0" err="1">
                          <a:effectLst/>
                        </a:rPr>
                        <a:t>consideration</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900" dirty="0">
                          <a:effectLst/>
                        </a:rPr>
                        <a:t> </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extLst>
                  <a:ext uri="{0D108BD9-81ED-4DB2-BD59-A6C34878D82A}">
                    <a16:rowId xmlns:a16="http://schemas.microsoft.com/office/drawing/2014/main" val="185220211"/>
                  </a:ext>
                </a:extLst>
              </a:tr>
              <a:tr h="224542">
                <a:tc vMerge="1">
                  <a:txBody>
                    <a:bodyPr/>
                    <a:lstStyle/>
                    <a:p>
                      <a:endParaRPr lang="ru-RU"/>
                    </a:p>
                  </a:txBody>
                  <a:tcPr/>
                </a:tc>
                <a:tc>
                  <a:txBody>
                    <a:bodyPr/>
                    <a:lstStyle/>
                    <a:p>
                      <a:pPr marL="0" algn="just">
                        <a:lnSpc>
                          <a:spcPct val="107000"/>
                        </a:lnSpc>
                        <a:spcAft>
                          <a:spcPts val="0"/>
                        </a:spcAft>
                      </a:pPr>
                      <a:r>
                        <a:rPr lang="ru-RU" sz="900">
                          <a:effectLst/>
                        </a:rPr>
                        <a:t> </a:t>
                      </a:r>
                      <a:endParaRPr lang="ru-RU" sz="80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900">
                          <a:effectLst/>
                        </a:rPr>
                        <a:t> </a:t>
                      </a:r>
                      <a:endParaRPr lang="ru-RU" sz="80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1050" dirty="0">
                          <a:effectLst/>
                        </a:rPr>
                        <a:t>UZ</a:t>
                      </a:r>
                      <a:r>
                        <a:rPr lang="ru-RU" sz="1050" dirty="0">
                          <a:effectLst/>
                        </a:rPr>
                        <a:t>:</a:t>
                      </a:r>
                      <a:r>
                        <a:rPr lang="ru-RU" sz="900" dirty="0">
                          <a:effectLst/>
                        </a:rPr>
                        <a:t> </a:t>
                      </a:r>
                      <a:r>
                        <a:rPr lang="ru-RU" sz="900" dirty="0" err="1">
                          <a:effectLst/>
                        </a:rPr>
                        <a:t>not</a:t>
                      </a:r>
                      <a:r>
                        <a:rPr lang="ru-RU" sz="900" dirty="0">
                          <a:effectLst/>
                        </a:rPr>
                        <a:t> </a:t>
                      </a:r>
                      <a:r>
                        <a:rPr lang="ru-RU" sz="900" dirty="0" err="1">
                          <a:effectLst/>
                        </a:rPr>
                        <a:t>applied</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a:txBody>
                    <a:bodyPr/>
                    <a:lstStyle/>
                    <a:p>
                      <a:pPr marL="0" algn="just">
                        <a:lnSpc>
                          <a:spcPct val="107000"/>
                        </a:lnSpc>
                        <a:spcAft>
                          <a:spcPts val="0"/>
                        </a:spcAft>
                      </a:pPr>
                      <a:r>
                        <a:rPr lang="en-US" sz="1050" dirty="0">
                          <a:effectLst/>
                        </a:rPr>
                        <a:t>UZ</a:t>
                      </a:r>
                      <a:r>
                        <a:rPr lang="ru-RU" sz="1050" dirty="0">
                          <a:effectLst/>
                        </a:rPr>
                        <a:t>:</a:t>
                      </a:r>
                      <a:r>
                        <a:rPr lang="ru-RU" sz="900" dirty="0">
                          <a:effectLst/>
                        </a:rPr>
                        <a:t> </a:t>
                      </a:r>
                      <a:r>
                        <a:rPr lang="ru-RU" sz="900" dirty="0" err="1">
                          <a:effectLst/>
                        </a:rPr>
                        <a:t>not</a:t>
                      </a:r>
                      <a:r>
                        <a:rPr lang="ru-RU" sz="900" dirty="0">
                          <a:effectLst/>
                        </a:rPr>
                        <a:t> </a:t>
                      </a:r>
                      <a:r>
                        <a:rPr lang="ru-RU" sz="900" dirty="0" err="1">
                          <a:effectLst/>
                        </a:rPr>
                        <a:t>applied</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extLst>
                  <a:ext uri="{0D108BD9-81ED-4DB2-BD59-A6C34878D82A}">
                    <a16:rowId xmlns:a16="http://schemas.microsoft.com/office/drawing/2014/main" val="3766960932"/>
                  </a:ext>
                </a:extLst>
              </a:tr>
              <a:tr h="0">
                <a:tc vMerge="1">
                  <a:txBody>
                    <a:bodyPr/>
                    <a:lstStyle/>
                    <a:p>
                      <a:endParaRPr lang="ru-RU"/>
                    </a:p>
                  </a:txBody>
                  <a:tcPr/>
                </a:tc>
                <a:tc gridSpan="4">
                  <a:txBody>
                    <a:bodyPr/>
                    <a:lstStyle/>
                    <a:p>
                      <a:pPr marL="0" algn="just">
                        <a:lnSpc>
                          <a:spcPct val="107000"/>
                        </a:lnSpc>
                        <a:spcAft>
                          <a:spcPts val="0"/>
                        </a:spcAft>
                      </a:pPr>
                      <a:r>
                        <a:rPr lang="en-US" sz="1050" dirty="0">
                          <a:effectLst/>
                        </a:rPr>
                        <a:t>SK:</a:t>
                      </a:r>
                      <a:r>
                        <a:rPr lang="ru-RU" sz="1050" dirty="0">
                          <a:effectLst/>
                        </a:rPr>
                        <a:t> </a:t>
                      </a:r>
                      <a:r>
                        <a:rPr lang="en-US" sz="900" dirty="0">
                          <a:effectLst/>
                        </a:rPr>
                        <a:t>There is no accurate record. Meters must have an EU certificate. </a:t>
                      </a:r>
                      <a:r>
                        <a:rPr lang="ru-RU" sz="900" dirty="0" err="1">
                          <a:effectLst/>
                        </a:rPr>
                        <a:t>Customer</a:t>
                      </a:r>
                      <a:r>
                        <a:rPr lang="ru-RU" sz="900" dirty="0">
                          <a:effectLst/>
                        </a:rPr>
                        <a:t> </a:t>
                      </a:r>
                      <a:r>
                        <a:rPr lang="ru-RU" sz="900" dirty="0" err="1">
                          <a:effectLst/>
                        </a:rPr>
                        <a:t>selects</a:t>
                      </a:r>
                      <a:r>
                        <a:rPr lang="ru-RU" sz="900" dirty="0">
                          <a:effectLst/>
                        </a:rPr>
                        <a:t> </a:t>
                      </a:r>
                      <a:r>
                        <a:rPr lang="ru-RU" sz="900" dirty="0" err="1">
                          <a:effectLst/>
                        </a:rPr>
                        <a:t>an</a:t>
                      </a:r>
                      <a:r>
                        <a:rPr lang="ru-RU" sz="900" dirty="0">
                          <a:effectLst/>
                        </a:rPr>
                        <a:t> </a:t>
                      </a:r>
                      <a:r>
                        <a:rPr lang="ru-RU" sz="900" dirty="0" err="1">
                          <a:effectLst/>
                        </a:rPr>
                        <a:t>appropriate</a:t>
                      </a:r>
                      <a:r>
                        <a:rPr lang="ru-RU" sz="900" dirty="0">
                          <a:effectLst/>
                        </a:rPr>
                        <a:t> </a:t>
                      </a:r>
                      <a:r>
                        <a:rPr lang="ru-RU" sz="900" dirty="0" err="1">
                          <a:effectLst/>
                        </a:rPr>
                        <a:t>type</a:t>
                      </a:r>
                      <a:endParaRPr lang="ru-RU" sz="800" dirty="0">
                        <a:effectLst/>
                        <a:latin typeface="Tahoma" panose="020B0604030504040204" pitchFamily="34" charset="0"/>
                        <a:ea typeface="Tahoma" panose="020B0604030504040204" pitchFamily="34" charset="0"/>
                        <a:cs typeface="Times New Roman" panose="02020603050405020304" pitchFamily="18" charset="0"/>
                      </a:endParaRPr>
                    </a:p>
                  </a:txBody>
                  <a:tcPr marL="33723" marR="33723" marT="0" marB="0">
                    <a:solidFill>
                      <a:schemeClr val="bg1"/>
                    </a:solidFill>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365194607"/>
                  </a:ext>
                </a:extLst>
              </a:tr>
            </a:tbl>
          </a:graphicData>
        </a:graphic>
      </p:graphicFrame>
    </p:spTree>
    <p:extLst>
      <p:ext uri="{BB962C8B-B14F-4D97-AF65-F5344CB8AC3E}">
        <p14:creationId xmlns:p14="http://schemas.microsoft.com/office/powerpoint/2010/main" val="2227522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16</a:t>
            </a:fld>
            <a:endParaRPr lang="en-GB" noProof="0" dirty="0"/>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a:xfrm>
            <a:off x="395536" y="1772817"/>
            <a:ext cx="8579296" cy="720079"/>
          </a:xfrm>
        </p:spPr>
        <p:txBody>
          <a:bodyPr>
            <a:normAutofit/>
          </a:bodyPr>
          <a:lstStyle/>
          <a:p>
            <a:pPr marL="0" indent="0" algn="ctr">
              <a:buNone/>
            </a:pPr>
            <a:r>
              <a:rPr lang="en-US" b="1" dirty="0">
                <a:solidFill>
                  <a:srgbClr val="000099"/>
                </a:solidFill>
              </a:rPr>
              <a:t>Discussion Topic: </a:t>
            </a:r>
            <a:r>
              <a:rPr lang="ru-RU" b="1" dirty="0">
                <a:solidFill>
                  <a:srgbClr val="000099"/>
                </a:solidFill>
              </a:rPr>
              <a:t> </a:t>
            </a:r>
            <a:r>
              <a:rPr lang="en-GB" dirty="0">
                <a:solidFill>
                  <a:srgbClr val="000099"/>
                </a:solidFill>
              </a:rPr>
              <a:t>How is your RLMO approaching the regulation of smart meters in your region?</a:t>
            </a:r>
            <a:endParaRPr lang="en-US" dirty="0">
              <a:solidFill>
                <a:srgbClr val="000099"/>
              </a:solidFill>
            </a:endParaRPr>
          </a:p>
        </p:txBody>
      </p:sp>
      <p:sp>
        <p:nvSpPr>
          <p:cNvPr id="6" name="Rectangle 1"/>
          <p:cNvSpPr>
            <a:spLocks noChangeArrowheads="1"/>
          </p:cNvSpPr>
          <p:nvPr/>
        </p:nvSpPr>
        <p:spPr bwMode="auto">
          <a:xfrm>
            <a:off x="381691" y="2192173"/>
            <a:ext cx="8579296"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sz="2000" u="sng" dirty="0"/>
              <a:t>COOMET survey </a:t>
            </a:r>
          </a:p>
          <a:p>
            <a:pPr eaLnBrk="0" fontAlgn="base" hangingPunct="0">
              <a:spcBef>
                <a:spcPct val="0"/>
              </a:spcBef>
              <a:spcAft>
                <a:spcPct val="0"/>
              </a:spcAft>
            </a:pPr>
            <a:endParaRPr lang="en-US" sz="1000" u="sng" dirty="0"/>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2000" b="1" i="0" u="none" strike="noStrike" cap="none" normalizeH="0" baseline="0" dirty="0">
                <a:ln>
                  <a:noFill/>
                </a:ln>
                <a:effectLst/>
                <a:latin typeface="+mj-lt"/>
                <a:ea typeface="Tahoma" panose="020B0604030504040204" pitchFamily="34" charset="0"/>
              </a:rPr>
              <a:t>Question </a:t>
            </a:r>
            <a:r>
              <a:rPr kumimoji="0" lang="ru-RU" altLang="ru-RU" sz="2000" b="1" i="0" u="none" strike="noStrike" cap="none" normalizeH="0" baseline="0" dirty="0">
                <a:ln>
                  <a:noFill/>
                </a:ln>
                <a:effectLst/>
                <a:latin typeface="+mj-lt"/>
                <a:ea typeface="Tahoma" panose="020B0604030504040204" pitchFamily="34" charset="0"/>
              </a:rPr>
              <a:t>5</a:t>
            </a:r>
            <a:endParaRPr lang="ru-RU" dirty="0"/>
          </a:p>
          <a:p>
            <a:r>
              <a:rPr lang="en-US" sz="2000" dirty="0"/>
              <a:t>Is your country considering inclusions of smart meters in the scope of legally regulated metrology?</a:t>
            </a:r>
            <a:endParaRPr lang="ru-RU" sz="2000" dirty="0"/>
          </a:p>
          <a:p>
            <a:r>
              <a:rPr lang="en-US" sz="1600" i="1" dirty="0">
                <a:latin typeface="+mj-lt"/>
              </a:rPr>
              <a:t>The answers of the countries that answered NO to question 1 are given below</a:t>
            </a:r>
            <a:r>
              <a:rPr lang="ru-RU" sz="1600" i="1" dirty="0">
                <a:latin typeface="+mj-lt"/>
              </a:rPr>
              <a:t> (</a:t>
            </a:r>
            <a:r>
              <a:rPr lang="en-US" sz="1600" i="1" dirty="0">
                <a:latin typeface="+mj-lt"/>
              </a:rPr>
              <a:t>AZ, BY, KZ, RU)</a:t>
            </a:r>
            <a:endParaRPr lang="ru-RU" i="1" dirty="0">
              <a:latin typeface="+mj-lt"/>
            </a:endParaRPr>
          </a:p>
        </p:txBody>
      </p:sp>
      <p:graphicFrame>
        <p:nvGraphicFramePr>
          <p:cNvPr id="7" name="Таблица 6"/>
          <p:cNvGraphicFramePr>
            <a:graphicFrameLocks noGrp="1"/>
          </p:cNvGraphicFramePr>
          <p:nvPr>
            <p:extLst>
              <p:ext uri="{D42A27DB-BD31-4B8C-83A1-F6EECF244321}">
                <p14:modId xmlns:p14="http://schemas.microsoft.com/office/powerpoint/2010/main" val="751653283"/>
              </p:ext>
            </p:extLst>
          </p:nvPr>
        </p:nvGraphicFramePr>
        <p:xfrm>
          <a:off x="379980" y="3996081"/>
          <a:ext cx="3613113" cy="711836"/>
        </p:xfrm>
        <a:graphic>
          <a:graphicData uri="http://schemas.openxmlformats.org/drawingml/2006/table">
            <a:tbl>
              <a:tblPr firstRow="1" firstCol="1" bandRow="1">
                <a:tableStyleId>{5C22544A-7EE6-4342-B048-85BDC9FD1C3A}</a:tableStyleId>
              </a:tblPr>
              <a:tblGrid>
                <a:gridCol w="1186416">
                  <a:extLst>
                    <a:ext uri="{9D8B030D-6E8A-4147-A177-3AD203B41FA5}">
                      <a16:colId xmlns:a16="http://schemas.microsoft.com/office/drawing/2014/main" val="1022624729"/>
                    </a:ext>
                  </a:extLst>
                </a:gridCol>
                <a:gridCol w="596848">
                  <a:extLst>
                    <a:ext uri="{9D8B030D-6E8A-4147-A177-3AD203B41FA5}">
                      <a16:colId xmlns:a16="http://schemas.microsoft.com/office/drawing/2014/main" val="4096550107"/>
                    </a:ext>
                  </a:extLst>
                </a:gridCol>
                <a:gridCol w="609950">
                  <a:extLst>
                    <a:ext uri="{9D8B030D-6E8A-4147-A177-3AD203B41FA5}">
                      <a16:colId xmlns:a16="http://schemas.microsoft.com/office/drawing/2014/main" val="152543823"/>
                    </a:ext>
                  </a:extLst>
                </a:gridCol>
                <a:gridCol w="596848">
                  <a:extLst>
                    <a:ext uri="{9D8B030D-6E8A-4147-A177-3AD203B41FA5}">
                      <a16:colId xmlns:a16="http://schemas.microsoft.com/office/drawing/2014/main" val="2500544273"/>
                    </a:ext>
                  </a:extLst>
                </a:gridCol>
                <a:gridCol w="623051">
                  <a:extLst>
                    <a:ext uri="{9D8B030D-6E8A-4147-A177-3AD203B41FA5}">
                      <a16:colId xmlns:a16="http://schemas.microsoft.com/office/drawing/2014/main" val="3672675323"/>
                    </a:ext>
                  </a:extLst>
                </a:gridCol>
              </a:tblGrid>
              <a:tr h="112033">
                <a:tc>
                  <a:txBody>
                    <a:bodyPr/>
                    <a:lstStyle/>
                    <a:p>
                      <a:pPr>
                        <a:lnSpc>
                          <a:spcPct val="107000"/>
                        </a:lnSpc>
                        <a:spcAft>
                          <a:spcPts val="0"/>
                        </a:spcAft>
                      </a:pPr>
                      <a:r>
                        <a:rPr lang="en-US" sz="1400" dirty="0">
                          <a:effectLst/>
                        </a:rPr>
                        <a:t>Country</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dirty="0">
                          <a:effectLst/>
                        </a:rPr>
                        <a:t>AZ</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a:effectLst/>
                        </a:rPr>
                        <a:t>BY</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dirty="0">
                          <a:effectLst/>
                        </a:rPr>
                        <a:t>KZ</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dirty="0">
                          <a:effectLst/>
                        </a:rPr>
                        <a:t>RU</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68043305"/>
                  </a:ext>
                </a:extLst>
              </a:tr>
              <a:tr h="0">
                <a:tc>
                  <a:txBody>
                    <a:bodyPr/>
                    <a:lstStyle/>
                    <a:p>
                      <a:pPr marL="153670" algn="l">
                        <a:lnSpc>
                          <a:spcPct val="107000"/>
                        </a:lnSpc>
                        <a:spcAft>
                          <a:spcPts val="0"/>
                        </a:spcAft>
                      </a:pPr>
                      <a:r>
                        <a:rPr lang="en-US" sz="1600" dirty="0">
                          <a:effectLst/>
                        </a:rPr>
                        <a:t>Yes</a:t>
                      </a:r>
                      <a:endParaRPr lang="ru-RU" sz="1400" dirty="0">
                        <a:effectLst/>
                        <a:latin typeface="Tahoma" panose="020B0604030504040204" pitchFamily="34" charset="0"/>
                        <a:ea typeface="Tahoma" panose="020B060403050404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b="1" dirty="0">
                          <a:effectLst/>
                        </a:rPr>
                        <a:t> </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b="1" dirty="0">
                          <a:effectLst/>
                        </a:rPr>
                        <a:t> </a:t>
                      </a:r>
                      <a:r>
                        <a:rPr lang="en-US" sz="1400" b="1" dirty="0">
                          <a:effectLst/>
                        </a:rPr>
                        <a:t>+</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b="1">
                          <a:effectLst/>
                        </a:rPr>
                        <a:t> </a:t>
                      </a:r>
                      <a:endParaRPr lang="ru-RU"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b="1" dirty="0">
                          <a:effectLst/>
                        </a:rPr>
                        <a:t> </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60960559"/>
                  </a:ext>
                </a:extLst>
              </a:tr>
              <a:tr h="0">
                <a:tc>
                  <a:txBody>
                    <a:bodyPr/>
                    <a:lstStyle/>
                    <a:p>
                      <a:pPr marL="153670" algn="l">
                        <a:lnSpc>
                          <a:spcPct val="107000"/>
                        </a:lnSpc>
                        <a:spcAft>
                          <a:spcPts val="0"/>
                        </a:spcAft>
                      </a:pPr>
                      <a:r>
                        <a:rPr lang="en-US" sz="1600" dirty="0">
                          <a:effectLst/>
                        </a:rPr>
                        <a:t>No</a:t>
                      </a:r>
                      <a:endParaRPr lang="ru-RU" sz="1400" dirty="0">
                        <a:effectLst/>
                        <a:latin typeface="Tahoma" panose="020B0604030504040204" pitchFamily="34" charset="0"/>
                        <a:ea typeface="Tahoma" panose="020B060403050404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b="1" dirty="0">
                          <a:effectLst/>
                        </a:rPr>
                        <a:t>+</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b="1" dirty="0">
                          <a:effectLst/>
                        </a:rPr>
                        <a:t>+</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04104546"/>
                  </a:ext>
                </a:extLst>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2794300820"/>
              </p:ext>
            </p:extLst>
          </p:nvPr>
        </p:nvGraphicFramePr>
        <p:xfrm>
          <a:off x="379980" y="4943569"/>
          <a:ext cx="8075612" cy="1399670"/>
        </p:xfrm>
        <a:graphic>
          <a:graphicData uri="http://schemas.openxmlformats.org/drawingml/2006/table">
            <a:tbl>
              <a:tblPr firstRow="1" firstCol="1" bandRow="1">
                <a:tableStyleId>{BC89EF96-8CEA-46FF-86C4-4CE0E7609802}</a:tableStyleId>
              </a:tblPr>
              <a:tblGrid>
                <a:gridCol w="1514966">
                  <a:extLst>
                    <a:ext uri="{9D8B030D-6E8A-4147-A177-3AD203B41FA5}">
                      <a16:colId xmlns:a16="http://schemas.microsoft.com/office/drawing/2014/main" val="3383604088"/>
                    </a:ext>
                  </a:extLst>
                </a:gridCol>
                <a:gridCol w="1617768">
                  <a:extLst>
                    <a:ext uri="{9D8B030D-6E8A-4147-A177-3AD203B41FA5}">
                      <a16:colId xmlns:a16="http://schemas.microsoft.com/office/drawing/2014/main" val="2766004850"/>
                    </a:ext>
                  </a:extLst>
                </a:gridCol>
                <a:gridCol w="1704337">
                  <a:extLst>
                    <a:ext uri="{9D8B030D-6E8A-4147-A177-3AD203B41FA5}">
                      <a16:colId xmlns:a16="http://schemas.microsoft.com/office/drawing/2014/main" val="2691969347"/>
                    </a:ext>
                  </a:extLst>
                </a:gridCol>
                <a:gridCol w="1619571">
                  <a:extLst>
                    <a:ext uri="{9D8B030D-6E8A-4147-A177-3AD203B41FA5}">
                      <a16:colId xmlns:a16="http://schemas.microsoft.com/office/drawing/2014/main" val="3507894568"/>
                    </a:ext>
                  </a:extLst>
                </a:gridCol>
                <a:gridCol w="1618970">
                  <a:extLst>
                    <a:ext uri="{9D8B030D-6E8A-4147-A177-3AD203B41FA5}">
                      <a16:colId xmlns:a16="http://schemas.microsoft.com/office/drawing/2014/main" val="2006741404"/>
                    </a:ext>
                  </a:extLst>
                </a:gridCol>
              </a:tblGrid>
              <a:tr h="288032">
                <a:tc>
                  <a:txBody>
                    <a:bodyPr/>
                    <a:lstStyle/>
                    <a:p>
                      <a:pPr marL="153670" algn="just">
                        <a:lnSpc>
                          <a:spcPct val="107000"/>
                        </a:lnSpc>
                        <a:spcAft>
                          <a:spcPts val="0"/>
                        </a:spcAft>
                      </a:pPr>
                      <a:r>
                        <a:rPr lang="en-US" sz="1100" dirty="0">
                          <a:effectLst/>
                        </a:rPr>
                        <a:t> </a:t>
                      </a:r>
                      <a:endParaRPr lang="ru-RU" sz="1000" dirty="0">
                        <a:effectLst/>
                        <a:latin typeface="Tahoma" panose="020B0604030504040204" pitchFamily="34" charset="0"/>
                        <a:ea typeface="Tahoma" panose="020B0604030504040204" pitchFamily="34" charset="0"/>
                        <a:cs typeface="Times New Roman" panose="02020603050405020304" pitchFamily="18" charset="0"/>
                      </a:endParaRPr>
                    </a:p>
                  </a:txBody>
                  <a:tcPr marL="64927" marR="64927" marT="0" marB="0">
                    <a:solidFill>
                      <a:schemeClr val="bg1"/>
                    </a:solidFill>
                  </a:tcPr>
                </a:tc>
                <a:tc>
                  <a:txBody>
                    <a:bodyPr/>
                    <a:lstStyle/>
                    <a:p>
                      <a:pPr marL="153670" algn="ctr">
                        <a:lnSpc>
                          <a:spcPct val="107000"/>
                        </a:lnSpc>
                        <a:spcAft>
                          <a:spcPts val="0"/>
                        </a:spcAft>
                      </a:pPr>
                      <a:r>
                        <a:rPr lang="ru-RU" sz="1100" dirty="0" err="1">
                          <a:effectLst/>
                        </a:rPr>
                        <a:t>Electricity</a:t>
                      </a:r>
                      <a:r>
                        <a:rPr lang="ru-RU" sz="1100" dirty="0">
                          <a:effectLst/>
                        </a:rPr>
                        <a:t> </a:t>
                      </a:r>
                      <a:r>
                        <a:rPr lang="ru-RU" sz="1100" dirty="0" err="1">
                          <a:effectLst/>
                        </a:rPr>
                        <a:t>meters</a:t>
                      </a:r>
                      <a:endParaRPr lang="ru-RU" sz="1000" dirty="0">
                        <a:effectLst/>
                        <a:latin typeface="Tahoma" panose="020B0604030504040204" pitchFamily="34" charset="0"/>
                        <a:ea typeface="Tahoma" panose="020B0604030504040204" pitchFamily="34" charset="0"/>
                        <a:cs typeface="Times New Roman" panose="02020603050405020304" pitchFamily="18" charset="0"/>
                      </a:endParaRPr>
                    </a:p>
                  </a:txBody>
                  <a:tcPr marL="64927" marR="64927" marT="0" marB="0" anchor="ctr">
                    <a:solidFill>
                      <a:schemeClr val="bg1"/>
                    </a:solidFill>
                  </a:tcPr>
                </a:tc>
                <a:tc>
                  <a:txBody>
                    <a:bodyPr/>
                    <a:lstStyle/>
                    <a:p>
                      <a:pPr marL="153670" algn="ctr">
                        <a:lnSpc>
                          <a:spcPct val="107000"/>
                        </a:lnSpc>
                        <a:spcAft>
                          <a:spcPts val="0"/>
                        </a:spcAft>
                      </a:pPr>
                      <a:r>
                        <a:rPr lang="en-US" sz="1100">
                          <a:effectLst/>
                        </a:rPr>
                        <a:t>Gas meters</a:t>
                      </a:r>
                      <a:endParaRPr lang="ru-RU" sz="1000">
                        <a:effectLst/>
                        <a:latin typeface="Tahoma" panose="020B0604030504040204" pitchFamily="34" charset="0"/>
                        <a:ea typeface="Tahoma" panose="020B0604030504040204" pitchFamily="34" charset="0"/>
                        <a:cs typeface="Times New Roman" panose="02020603050405020304" pitchFamily="18" charset="0"/>
                      </a:endParaRPr>
                    </a:p>
                  </a:txBody>
                  <a:tcPr marL="64927" marR="64927" marT="0" marB="0" anchor="ctr">
                    <a:solidFill>
                      <a:schemeClr val="bg1"/>
                    </a:solidFill>
                  </a:tcPr>
                </a:tc>
                <a:tc>
                  <a:txBody>
                    <a:bodyPr/>
                    <a:lstStyle/>
                    <a:p>
                      <a:pPr marL="153670" algn="ctr">
                        <a:lnSpc>
                          <a:spcPct val="107000"/>
                        </a:lnSpc>
                        <a:spcAft>
                          <a:spcPts val="0"/>
                        </a:spcAft>
                      </a:pPr>
                      <a:r>
                        <a:rPr lang="en-US" sz="1100">
                          <a:effectLst/>
                        </a:rPr>
                        <a:t>Water meters</a:t>
                      </a:r>
                      <a:endParaRPr lang="ru-RU" sz="1000">
                        <a:effectLst/>
                        <a:latin typeface="Tahoma" panose="020B0604030504040204" pitchFamily="34" charset="0"/>
                        <a:ea typeface="Tahoma" panose="020B0604030504040204" pitchFamily="34" charset="0"/>
                        <a:cs typeface="Times New Roman" panose="02020603050405020304" pitchFamily="18" charset="0"/>
                      </a:endParaRPr>
                    </a:p>
                  </a:txBody>
                  <a:tcPr marL="64927" marR="64927" marT="0" marB="0" anchor="ctr">
                    <a:solidFill>
                      <a:schemeClr val="bg1"/>
                    </a:solidFill>
                  </a:tcPr>
                </a:tc>
                <a:tc>
                  <a:txBody>
                    <a:bodyPr/>
                    <a:lstStyle/>
                    <a:p>
                      <a:pPr marL="153670" algn="ctr">
                        <a:lnSpc>
                          <a:spcPct val="107000"/>
                        </a:lnSpc>
                        <a:spcAft>
                          <a:spcPts val="0"/>
                        </a:spcAft>
                      </a:pPr>
                      <a:r>
                        <a:rPr lang="en-US" sz="1100">
                          <a:effectLst/>
                        </a:rPr>
                        <a:t>Heat meters</a:t>
                      </a:r>
                      <a:endParaRPr lang="ru-RU" sz="1000">
                        <a:effectLst/>
                        <a:latin typeface="Tahoma" panose="020B0604030504040204" pitchFamily="34" charset="0"/>
                        <a:ea typeface="Tahoma" panose="020B0604030504040204" pitchFamily="34" charset="0"/>
                        <a:cs typeface="Times New Roman" panose="02020603050405020304" pitchFamily="18" charset="0"/>
                      </a:endParaRPr>
                    </a:p>
                  </a:txBody>
                  <a:tcPr marL="64927" marR="64927" marT="0" marB="0" anchor="ctr"/>
                </a:tc>
                <a:extLst>
                  <a:ext uri="{0D108BD9-81ED-4DB2-BD59-A6C34878D82A}">
                    <a16:rowId xmlns:a16="http://schemas.microsoft.com/office/drawing/2014/main" val="733535794"/>
                  </a:ext>
                </a:extLst>
              </a:tr>
              <a:tr h="247024">
                <a:tc rowSpan="3">
                  <a:txBody>
                    <a:bodyPr/>
                    <a:lstStyle/>
                    <a:p>
                      <a:pPr marL="153670" algn="just">
                        <a:lnSpc>
                          <a:spcPct val="107000"/>
                        </a:lnSpc>
                        <a:spcAft>
                          <a:spcPts val="0"/>
                        </a:spcAft>
                      </a:pPr>
                      <a:r>
                        <a:rPr lang="en-US" sz="1100" dirty="0">
                          <a:effectLst/>
                        </a:rPr>
                        <a:t>Comments:</a:t>
                      </a:r>
                      <a:endParaRPr lang="ru-RU" sz="1000" dirty="0">
                        <a:effectLst/>
                        <a:latin typeface="Tahoma" panose="020B0604030504040204" pitchFamily="34" charset="0"/>
                        <a:ea typeface="Tahoma" panose="020B0604030504040204" pitchFamily="34" charset="0"/>
                        <a:cs typeface="Times New Roman" panose="02020603050405020304" pitchFamily="18" charset="0"/>
                      </a:endParaRPr>
                    </a:p>
                  </a:txBody>
                  <a:tcPr marL="64927" marR="64927" marT="0" marB="0">
                    <a:solidFill>
                      <a:schemeClr val="bg1"/>
                    </a:solidFill>
                  </a:tcPr>
                </a:tc>
                <a:tc gridSpan="4">
                  <a:txBody>
                    <a:bodyPr/>
                    <a:lstStyle/>
                    <a:p>
                      <a:pPr marL="153670" algn="just">
                        <a:lnSpc>
                          <a:spcPct val="107000"/>
                        </a:lnSpc>
                        <a:spcAft>
                          <a:spcPts val="0"/>
                        </a:spcAft>
                      </a:pPr>
                      <a:r>
                        <a:rPr lang="en-US" sz="1500" dirty="0">
                          <a:effectLst/>
                        </a:rPr>
                        <a:t>BY: </a:t>
                      </a:r>
                      <a:r>
                        <a:rPr lang="en-US" sz="1100" dirty="0">
                          <a:effectLst/>
                        </a:rPr>
                        <a:t>For all meters used in commercial metering</a:t>
                      </a:r>
                      <a:endParaRPr lang="ru-RU" sz="1000" dirty="0">
                        <a:effectLst/>
                        <a:latin typeface="Tahoma" panose="020B0604030504040204" pitchFamily="34" charset="0"/>
                        <a:ea typeface="Tahoma" panose="020B0604030504040204" pitchFamily="34" charset="0"/>
                        <a:cs typeface="Times New Roman" panose="02020603050405020304" pitchFamily="18" charset="0"/>
                      </a:endParaRPr>
                    </a:p>
                  </a:txBody>
                  <a:tcPr marL="64927" marR="64927" marT="0" marB="0">
                    <a:solidFill>
                      <a:schemeClr val="bg1"/>
                    </a:solidFill>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284857017"/>
                  </a:ext>
                </a:extLst>
              </a:tr>
              <a:tr h="247024">
                <a:tc vMerge="1">
                  <a:txBody>
                    <a:bodyPr/>
                    <a:lstStyle/>
                    <a:p>
                      <a:endParaRPr lang="ru-RU"/>
                    </a:p>
                  </a:txBody>
                  <a:tcPr/>
                </a:tc>
                <a:tc gridSpan="4">
                  <a:txBody>
                    <a:bodyPr/>
                    <a:lstStyle/>
                    <a:p>
                      <a:pPr marL="153670" algn="just">
                        <a:lnSpc>
                          <a:spcPct val="107000"/>
                        </a:lnSpc>
                        <a:spcAft>
                          <a:spcPts val="0"/>
                        </a:spcAft>
                      </a:pPr>
                      <a:r>
                        <a:rPr lang="en-US" sz="1500" dirty="0">
                          <a:effectLst/>
                        </a:rPr>
                        <a:t>AZ:</a:t>
                      </a:r>
                      <a:r>
                        <a:rPr lang="en-US" sz="1100" dirty="0">
                          <a:effectLst/>
                        </a:rPr>
                        <a:t> All mentioned meters are within the scope of legal metrology.</a:t>
                      </a:r>
                      <a:endParaRPr lang="ru-RU" sz="1000" dirty="0">
                        <a:effectLst/>
                        <a:latin typeface="Tahoma" panose="020B0604030504040204" pitchFamily="34" charset="0"/>
                        <a:ea typeface="Tahoma" panose="020B0604030504040204" pitchFamily="34" charset="0"/>
                        <a:cs typeface="Times New Roman" panose="02020603050405020304" pitchFamily="18" charset="0"/>
                      </a:endParaRPr>
                    </a:p>
                  </a:txBody>
                  <a:tcPr marL="64927" marR="64927" marT="0" marB="0">
                    <a:solidFill>
                      <a:schemeClr val="bg1"/>
                    </a:solidFill>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440735976"/>
                  </a:ext>
                </a:extLst>
              </a:tr>
              <a:tr h="617590">
                <a:tc vMerge="1">
                  <a:txBody>
                    <a:bodyPr/>
                    <a:lstStyle/>
                    <a:p>
                      <a:endParaRPr lang="ru-RU"/>
                    </a:p>
                  </a:txBody>
                  <a:tcPr/>
                </a:tc>
                <a:tc gridSpan="4">
                  <a:txBody>
                    <a:bodyPr/>
                    <a:lstStyle/>
                    <a:p>
                      <a:pPr marL="153670" algn="just">
                        <a:lnSpc>
                          <a:spcPct val="107000"/>
                        </a:lnSpc>
                        <a:spcAft>
                          <a:spcPts val="0"/>
                        </a:spcAft>
                      </a:pPr>
                      <a:r>
                        <a:rPr lang="en-US" sz="1500" dirty="0">
                          <a:effectLst/>
                        </a:rPr>
                        <a:t>RU:</a:t>
                      </a:r>
                      <a:r>
                        <a:rPr lang="en-US" sz="1100" dirty="0">
                          <a:effectLst/>
                        </a:rPr>
                        <a:t> All meters, including of smart meters ones, are included in the scope of legally regulated metrology in the Russian Federation. Special allocation of smart meters to include them in the scope of legally regulated metrology in the Russian Federation is not planned.</a:t>
                      </a:r>
                      <a:endParaRPr lang="ru-RU" sz="1000" dirty="0">
                        <a:effectLst/>
                        <a:latin typeface="Tahoma" panose="020B0604030504040204" pitchFamily="34" charset="0"/>
                        <a:ea typeface="Tahoma" panose="020B0604030504040204" pitchFamily="34" charset="0"/>
                        <a:cs typeface="Times New Roman" panose="02020603050405020304" pitchFamily="18" charset="0"/>
                      </a:endParaRPr>
                    </a:p>
                  </a:txBody>
                  <a:tcPr marL="64927" marR="64927" marT="0" marB="0">
                    <a:solidFill>
                      <a:schemeClr val="bg1"/>
                    </a:solidFill>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306224722"/>
                  </a:ext>
                </a:extLst>
              </a:tr>
            </a:tbl>
          </a:graphicData>
        </a:graphic>
      </p:graphicFrame>
      <p:sp>
        <p:nvSpPr>
          <p:cNvPr id="9" name="Title 2">
            <a:extLst>
              <a:ext uri="{FF2B5EF4-FFF2-40B4-BE49-F238E27FC236}">
                <a16:creationId xmlns:a16="http://schemas.microsoft.com/office/drawing/2014/main" id="{A6D023D3-707C-4018-9953-81E36612E8D5}"/>
              </a:ext>
            </a:extLst>
          </p:cNvPr>
          <p:cNvSpPr txBox="1">
            <a:spLocks/>
          </p:cNvSpPr>
          <p:nvPr/>
        </p:nvSpPr>
        <p:spPr>
          <a:xfrm>
            <a:off x="251520" y="990495"/>
            <a:ext cx="8723312" cy="864096"/>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2800" b="1" kern="1200">
                <a:solidFill>
                  <a:schemeClr val="tx1"/>
                </a:solidFill>
                <a:latin typeface="+mj-lt"/>
                <a:ea typeface="+mj-ea"/>
                <a:cs typeface="+mj-cs"/>
              </a:defRPr>
            </a:lvl1pPr>
          </a:lstStyle>
          <a:p>
            <a:r>
              <a:rPr lang="en-US" sz="2500" dirty="0"/>
              <a:t>COOMET Comments on the RLMO discussion topics for this year </a:t>
            </a:r>
          </a:p>
        </p:txBody>
      </p:sp>
    </p:spTree>
    <p:extLst>
      <p:ext uri="{BB962C8B-B14F-4D97-AF65-F5344CB8AC3E}">
        <p14:creationId xmlns:p14="http://schemas.microsoft.com/office/powerpoint/2010/main" val="3444536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17</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a:xfrm>
            <a:off x="323528" y="990495"/>
            <a:ext cx="8651304" cy="864096"/>
          </a:xfrm>
        </p:spPr>
        <p:txBody>
          <a:bodyPr>
            <a:normAutofit fontScale="90000"/>
          </a:bodyPr>
          <a:lstStyle/>
          <a:p>
            <a:r>
              <a:rPr lang="en-US" dirty="0"/>
              <a:t>COOMET Comments on the RLMO discussion topics for this year </a:t>
            </a:r>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a:xfrm>
            <a:off x="395536" y="1772817"/>
            <a:ext cx="8579296" cy="720079"/>
          </a:xfrm>
        </p:spPr>
        <p:txBody>
          <a:bodyPr>
            <a:normAutofit/>
          </a:bodyPr>
          <a:lstStyle/>
          <a:p>
            <a:pPr marL="0" indent="0" algn="ctr">
              <a:buNone/>
            </a:pPr>
            <a:r>
              <a:rPr lang="en-US" b="1" dirty="0">
                <a:solidFill>
                  <a:srgbClr val="000099"/>
                </a:solidFill>
              </a:rPr>
              <a:t>Discussion Topic: </a:t>
            </a:r>
            <a:r>
              <a:rPr lang="ru-RU" b="1" dirty="0">
                <a:solidFill>
                  <a:srgbClr val="000099"/>
                </a:solidFill>
              </a:rPr>
              <a:t> </a:t>
            </a:r>
            <a:r>
              <a:rPr lang="en-GB" dirty="0">
                <a:solidFill>
                  <a:srgbClr val="000099"/>
                </a:solidFill>
              </a:rPr>
              <a:t>How is your RLMO approaching the regulation of smart meters in your region?</a:t>
            </a:r>
            <a:endParaRPr lang="en-US" dirty="0">
              <a:solidFill>
                <a:srgbClr val="000099"/>
              </a:solidFill>
            </a:endParaRPr>
          </a:p>
        </p:txBody>
      </p:sp>
      <p:sp>
        <p:nvSpPr>
          <p:cNvPr id="6" name="Rectangle 1"/>
          <p:cNvSpPr>
            <a:spLocks noChangeArrowheads="1"/>
          </p:cNvSpPr>
          <p:nvPr/>
        </p:nvSpPr>
        <p:spPr bwMode="auto">
          <a:xfrm>
            <a:off x="395536" y="2132856"/>
            <a:ext cx="8579296"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000" u="sng" dirty="0"/>
              <a:t>COOMET survey </a:t>
            </a:r>
          </a:p>
          <a:p>
            <a:endParaRPr lang="en-US" sz="1000" b="1" dirty="0"/>
          </a:p>
          <a:p>
            <a:r>
              <a:rPr lang="en-US" sz="2000" b="1" dirty="0"/>
              <a:t>Question 6</a:t>
            </a:r>
            <a:endParaRPr lang="ru-RU" sz="2000" dirty="0"/>
          </a:p>
          <a:p>
            <a:r>
              <a:rPr lang="en-US" sz="2000" dirty="0"/>
              <a:t>Will there be legal control and supervision of smart meters in your country and in what form</a:t>
            </a:r>
            <a:r>
              <a:rPr lang="en-US" sz="2400" dirty="0"/>
              <a:t>?</a:t>
            </a:r>
            <a:endParaRPr lang="ru-RU" sz="2400" dirty="0"/>
          </a:p>
          <a:p>
            <a:r>
              <a:rPr lang="en-US" sz="1600" i="1" dirty="0">
                <a:latin typeface="+mj-lt"/>
              </a:rPr>
              <a:t>The answers of the countries that answered NO to question 1 are given below</a:t>
            </a:r>
            <a:r>
              <a:rPr lang="ru-RU" sz="1600" i="1" dirty="0">
                <a:latin typeface="+mj-lt"/>
              </a:rPr>
              <a:t> (</a:t>
            </a:r>
            <a:r>
              <a:rPr lang="en-US" sz="1600" i="1" dirty="0">
                <a:latin typeface="+mj-lt"/>
              </a:rPr>
              <a:t>AZ, BY, KZ, RU)</a:t>
            </a:r>
            <a:endParaRPr lang="ru-RU" i="1" dirty="0">
              <a:latin typeface="+mj-lt"/>
            </a:endParaRPr>
          </a:p>
        </p:txBody>
      </p:sp>
      <p:graphicFrame>
        <p:nvGraphicFramePr>
          <p:cNvPr id="7" name="Таблица 6"/>
          <p:cNvGraphicFramePr>
            <a:graphicFrameLocks noGrp="1"/>
          </p:cNvGraphicFramePr>
          <p:nvPr>
            <p:extLst>
              <p:ext uri="{D42A27DB-BD31-4B8C-83A1-F6EECF244321}">
                <p14:modId xmlns:p14="http://schemas.microsoft.com/office/powerpoint/2010/main" val="717332699"/>
              </p:ext>
            </p:extLst>
          </p:nvPr>
        </p:nvGraphicFramePr>
        <p:xfrm>
          <a:off x="395536" y="3933765"/>
          <a:ext cx="3613113" cy="711836"/>
        </p:xfrm>
        <a:graphic>
          <a:graphicData uri="http://schemas.openxmlformats.org/drawingml/2006/table">
            <a:tbl>
              <a:tblPr firstRow="1" firstCol="1" bandRow="1">
                <a:tableStyleId>{5C22544A-7EE6-4342-B048-85BDC9FD1C3A}</a:tableStyleId>
              </a:tblPr>
              <a:tblGrid>
                <a:gridCol w="1186416">
                  <a:extLst>
                    <a:ext uri="{9D8B030D-6E8A-4147-A177-3AD203B41FA5}">
                      <a16:colId xmlns:a16="http://schemas.microsoft.com/office/drawing/2014/main" val="1022624729"/>
                    </a:ext>
                  </a:extLst>
                </a:gridCol>
                <a:gridCol w="596848">
                  <a:extLst>
                    <a:ext uri="{9D8B030D-6E8A-4147-A177-3AD203B41FA5}">
                      <a16:colId xmlns:a16="http://schemas.microsoft.com/office/drawing/2014/main" val="4096550107"/>
                    </a:ext>
                  </a:extLst>
                </a:gridCol>
                <a:gridCol w="609950">
                  <a:extLst>
                    <a:ext uri="{9D8B030D-6E8A-4147-A177-3AD203B41FA5}">
                      <a16:colId xmlns:a16="http://schemas.microsoft.com/office/drawing/2014/main" val="152543823"/>
                    </a:ext>
                  </a:extLst>
                </a:gridCol>
                <a:gridCol w="596848">
                  <a:extLst>
                    <a:ext uri="{9D8B030D-6E8A-4147-A177-3AD203B41FA5}">
                      <a16:colId xmlns:a16="http://schemas.microsoft.com/office/drawing/2014/main" val="2500544273"/>
                    </a:ext>
                  </a:extLst>
                </a:gridCol>
                <a:gridCol w="623051">
                  <a:extLst>
                    <a:ext uri="{9D8B030D-6E8A-4147-A177-3AD203B41FA5}">
                      <a16:colId xmlns:a16="http://schemas.microsoft.com/office/drawing/2014/main" val="3672675323"/>
                    </a:ext>
                  </a:extLst>
                </a:gridCol>
              </a:tblGrid>
              <a:tr h="112033">
                <a:tc>
                  <a:txBody>
                    <a:bodyPr/>
                    <a:lstStyle/>
                    <a:p>
                      <a:pPr>
                        <a:lnSpc>
                          <a:spcPct val="107000"/>
                        </a:lnSpc>
                        <a:spcAft>
                          <a:spcPts val="0"/>
                        </a:spcAft>
                      </a:pPr>
                      <a:r>
                        <a:rPr lang="en-US" sz="1400" dirty="0">
                          <a:effectLst/>
                        </a:rPr>
                        <a:t>Country</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dirty="0">
                          <a:effectLst/>
                        </a:rPr>
                        <a:t>AZ</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a:effectLst/>
                        </a:rPr>
                        <a:t>BY</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dirty="0">
                          <a:effectLst/>
                        </a:rPr>
                        <a:t>KZ</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dirty="0">
                          <a:effectLst/>
                        </a:rPr>
                        <a:t>RU</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68043305"/>
                  </a:ext>
                </a:extLst>
              </a:tr>
              <a:tr h="0">
                <a:tc>
                  <a:txBody>
                    <a:bodyPr/>
                    <a:lstStyle/>
                    <a:p>
                      <a:pPr marL="153670" algn="l">
                        <a:lnSpc>
                          <a:spcPct val="107000"/>
                        </a:lnSpc>
                        <a:spcAft>
                          <a:spcPts val="0"/>
                        </a:spcAft>
                      </a:pPr>
                      <a:r>
                        <a:rPr lang="en-US" sz="1600" dirty="0">
                          <a:effectLst/>
                        </a:rPr>
                        <a:t>Yes</a:t>
                      </a:r>
                      <a:endParaRPr lang="ru-RU" sz="1400" dirty="0">
                        <a:effectLst/>
                        <a:latin typeface="Tahoma" panose="020B0604030504040204" pitchFamily="34" charset="0"/>
                        <a:ea typeface="Tahoma" panose="020B060403050404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b="1" dirty="0">
                          <a:effectLst/>
                        </a:rPr>
                        <a:t> +</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b="1" dirty="0">
                          <a:effectLst/>
                        </a:rPr>
                        <a:t> </a:t>
                      </a:r>
                      <a:r>
                        <a:rPr lang="en-US" sz="1400" b="1" dirty="0">
                          <a:effectLst/>
                        </a:rPr>
                        <a:t>+</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b="1">
                          <a:effectLst/>
                        </a:rPr>
                        <a:t> </a:t>
                      </a:r>
                      <a:endParaRPr lang="ru-RU"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b="1" dirty="0">
                          <a:effectLst/>
                        </a:rPr>
                        <a:t> </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60960559"/>
                  </a:ext>
                </a:extLst>
              </a:tr>
              <a:tr h="0">
                <a:tc>
                  <a:txBody>
                    <a:bodyPr/>
                    <a:lstStyle/>
                    <a:p>
                      <a:pPr marL="153670" algn="l">
                        <a:lnSpc>
                          <a:spcPct val="107000"/>
                        </a:lnSpc>
                        <a:spcAft>
                          <a:spcPts val="0"/>
                        </a:spcAft>
                      </a:pPr>
                      <a:r>
                        <a:rPr lang="en-US" sz="1600" dirty="0">
                          <a:effectLst/>
                        </a:rPr>
                        <a:t>No</a:t>
                      </a:r>
                      <a:endParaRPr lang="ru-RU" sz="1400" dirty="0">
                        <a:effectLst/>
                        <a:latin typeface="Tahoma" panose="020B0604030504040204" pitchFamily="34" charset="0"/>
                        <a:ea typeface="Tahoma" panose="020B060403050404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400" b="1" dirty="0">
                          <a:effectLst/>
                        </a:rPr>
                        <a:t>+</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04104546"/>
                  </a:ext>
                </a:extLst>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3858806186"/>
              </p:ext>
            </p:extLst>
          </p:nvPr>
        </p:nvGraphicFramePr>
        <p:xfrm>
          <a:off x="395536" y="4807464"/>
          <a:ext cx="8075612" cy="1548886"/>
        </p:xfrm>
        <a:graphic>
          <a:graphicData uri="http://schemas.openxmlformats.org/drawingml/2006/table">
            <a:tbl>
              <a:tblPr firstRow="1" firstCol="1" bandRow="1">
                <a:tableStyleId>{BC89EF96-8CEA-46FF-86C4-4CE0E7609802}</a:tableStyleId>
              </a:tblPr>
              <a:tblGrid>
                <a:gridCol w="1514966">
                  <a:extLst>
                    <a:ext uri="{9D8B030D-6E8A-4147-A177-3AD203B41FA5}">
                      <a16:colId xmlns:a16="http://schemas.microsoft.com/office/drawing/2014/main" val="3383604088"/>
                    </a:ext>
                  </a:extLst>
                </a:gridCol>
                <a:gridCol w="1617768">
                  <a:extLst>
                    <a:ext uri="{9D8B030D-6E8A-4147-A177-3AD203B41FA5}">
                      <a16:colId xmlns:a16="http://schemas.microsoft.com/office/drawing/2014/main" val="2766004850"/>
                    </a:ext>
                  </a:extLst>
                </a:gridCol>
                <a:gridCol w="1704337">
                  <a:extLst>
                    <a:ext uri="{9D8B030D-6E8A-4147-A177-3AD203B41FA5}">
                      <a16:colId xmlns:a16="http://schemas.microsoft.com/office/drawing/2014/main" val="2691969347"/>
                    </a:ext>
                  </a:extLst>
                </a:gridCol>
                <a:gridCol w="1619571">
                  <a:extLst>
                    <a:ext uri="{9D8B030D-6E8A-4147-A177-3AD203B41FA5}">
                      <a16:colId xmlns:a16="http://schemas.microsoft.com/office/drawing/2014/main" val="3507894568"/>
                    </a:ext>
                  </a:extLst>
                </a:gridCol>
                <a:gridCol w="1618970">
                  <a:extLst>
                    <a:ext uri="{9D8B030D-6E8A-4147-A177-3AD203B41FA5}">
                      <a16:colId xmlns:a16="http://schemas.microsoft.com/office/drawing/2014/main" val="2006741404"/>
                    </a:ext>
                  </a:extLst>
                </a:gridCol>
              </a:tblGrid>
              <a:tr h="288032">
                <a:tc>
                  <a:txBody>
                    <a:bodyPr/>
                    <a:lstStyle/>
                    <a:p>
                      <a:pPr marL="153670" algn="just">
                        <a:lnSpc>
                          <a:spcPct val="107000"/>
                        </a:lnSpc>
                        <a:spcAft>
                          <a:spcPts val="0"/>
                        </a:spcAft>
                      </a:pPr>
                      <a:r>
                        <a:rPr lang="en-US" sz="1100" dirty="0">
                          <a:effectLst/>
                        </a:rPr>
                        <a:t> </a:t>
                      </a:r>
                      <a:endParaRPr lang="ru-RU" sz="1000" dirty="0">
                        <a:effectLst/>
                        <a:latin typeface="Tahoma" panose="020B0604030504040204" pitchFamily="34" charset="0"/>
                        <a:ea typeface="Tahoma" panose="020B0604030504040204" pitchFamily="34" charset="0"/>
                        <a:cs typeface="Times New Roman" panose="02020603050405020304" pitchFamily="18" charset="0"/>
                      </a:endParaRPr>
                    </a:p>
                  </a:txBody>
                  <a:tcPr marL="64927" marR="64927" marT="0" marB="0">
                    <a:solidFill>
                      <a:schemeClr val="bg1"/>
                    </a:solidFill>
                  </a:tcPr>
                </a:tc>
                <a:tc>
                  <a:txBody>
                    <a:bodyPr/>
                    <a:lstStyle/>
                    <a:p>
                      <a:pPr marL="153670" algn="ctr">
                        <a:lnSpc>
                          <a:spcPct val="107000"/>
                        </a:lnSpc>
                        <a:spcAft>
                          <a:spcPts val="0"/>
                        </a:spcAft>
                      </a:pPr>
                      <a:r>
                        <a:rPr lang="ru-RU" sz="1100" dirty="0" err="1">
                          <a:effectLst/>
                        </a:rPr>
                        <a:t>Electricity</a:t>
                      </a:r>
                      <a:r>
                        <a:rPr lang="ru-RU" sz="1100" dirty="0">
                          <a:effectLst/>
                        </a:rPr>
                        <a:t> </a:t>
                      </a:r>
                      <a:r>
                        <a:rPr lang="ru-RU" sz="1100" dirty="0" err="1">
                          <a:effectLst/>
                        </a:rPr>
                        <a:t>meters</a:t>
                      </a:r>
                      <a:endParaRPr lang="ru-RU" sz="1000" dirty="0">
                        <a:effectLst/>
                        <a:latin typeface="Tahoma" panose="020B0604030504040204" pitchFamily="34" charset="0"/>
                        <a:ea typeface="Tahoma" panose="020B0604030504040204" pitchFamily="34" charset="0"/>
                        <a:cs typeface="Times New Roman" panose="02020603050405020304" pitchFamily="18" charset="0"/>
                      </a:endParaRPr>
                    </a:p>
                  </a:txBody>
                  <a:tcPr marL="64927" marR="64927" marT="0" marB="0" anchor="ctr">
                    <a:solidFill>
                      <a:schemeClr val="bg1"/>
                    </a:solidFill>
                  </a:tcPr>
                </a:tc>
                <a:tc>
                  <a:txBody>
                    <a:bodyPr/>
                    <a:lstStyle/>
                    <a:p>
                      <a:pPr marL="153670" algn="ctr">
                        <a:lnSpc>
                          <a:spcPct val="107000"/>
                        </a:lnSpc>
                        <a:spcAft>
                          <a:spcPts val="0"/>
                        </a:spcAft>
                      </a:pPr>
                      <a:r>
                        <a:rPr lang="en-US" sz="1100">
                          <a:effectLst/>
                        </a:rPr>
                        <a:t>Gas meters</a:t>
                      </a:r>
                      <a:endParaRPr lang="ru-RU" sz="1000">
                        <a:effectLst/>
                        <a:latin typeface="Tahoma" panose="020B0604030504040204" pitchFamily="34" charset="0"/>
                        <a:ea typeface="Tahoma" panose="020B0604030504040204" pitchFamily="34" charset="0"/>
                        <a:cs typeface="Times New Roman" panose="02020603050405020304" pitchFamily="18" charset="0"/>
                      </a:endParaRPr>
                    </a:p>
                  </a:txBody>
                  <a:tcPr marL="64927" marR="64927" marT="0" marB="0" anchor="ctr">
                    <a:solidFill>
                      <a:schemeClr val="bg1"/>
                    </a:solidFill>
                  </a:tcPr>
                </a:tc>
                <a:tc>
                  <a:txBody>
                    <a:bodyPr/>
                    <a:lstStyle/>
                    <a:p>
                      <a:pPr marL="153670" algn="ctr">
                        <a:lnSpc>
                          <a:spcPct val="107000"/>
                        </a:lnSpc>
                        <a:spcAft>
                          <a:spcPts val="0"/>
                        </a:spcAft>
                      </a:pPr>
                      <a:r>
                        <a:rPr lang="en-US" sz="1100">
                          <a:effectLst/>
                        </a:rPr>
                        <a:t>Water meters</a:t>
                      </a:r>
                      <a:endParaRPr lang="ru-RU" sz="1000">
                        <a:effectLst/>
                        <a:latin typeface="Tahoma" panose="020B0604030504040204" pitchFamily="34" charset="0"/>
                        <a:ea typeface="Tahoma" panose="020B0604030504040204" pitchFamily="34" charset="0"/>
                        <a:cs typeface="Times New Roman" panose="02020603050405020304" pitchFamily="18" charset="0"/>
                      </a:endParaRPr>
                    </a:p>
                  </a:txBody>
                  <a:tcPr marL="64927" marR="64927" marT="0" marB="0" anchor="ctr">
                    <a:solidFill>
                      <a:schemeClr val="bg1"/>
                    </a:solidFill>
                  </a:tcPr>
                </a:tc>
                <a:tc>
                  <a:txBody>
                    <a:bodyPr/>
                    <a:lstStyle/>
                    <a:p>
                      <a:pPr marL="153670" algn="ctr">
                        <a:lnSpc>
                          <a:spcPct val="107000"/>
                        </a:lnSpc>
                        <a:spcAft>
                          <a:spcPts val="0"/>
                        </a:spcAft>
                      </a:pPr>
                      <a:r>
                        <a:rPr lang="en-US" sz="1100">
                          <a:effectLst/>
                        </a:rPr>
                        <a:t>Heat meters</a:t>
                      </a:r>
                      <a:endParaRPr lang="ru-RU" sz="1000">
                        <a:effectLst/>
                        <a:latin typeface="Tahoma" panose="020B0604030504040204" pitchFamily="34" charset="0"/>
                        <a:ea typeface="Tahoma" panose="020B0604030504040204" pitchFamily="34" charset="0"/>
                        <a:cs typeface="Times New Roman" panose="02020603050405020304" pitchFamily="18" charset="0"/>
                      </a:endParaRPr>
                    </a:p>
                  </a:txBody>
                  <a:tcPr marL="64927" marR="64927" marT="0" marB="0" anchor="ctr"/>
                </a:tc>
                <a:extLst>
                  <a:ext uri="{0D108BD9-81ED-4DB2-BD59-A6C34878D82A}">
                    <a16:rowId xmlns:a16="http://schemas.microsoft.com/office/drawing/2014/main" val="733535794"/>
                  </a:ext>
                </a:extLst>
              </a:tr>
              <a:tr h="247024">
                <a:tc rowSpan="3">
                  <a:txBody>
                    <a:bodyPr/>
                    <a:lstStyle/>
                    <a:p>
                      <a:pPr marL="153670" algn="just">
                        <a:lnSpc>
                          <a:spcPct val="107000"/>
                        </a:lnSpc>
                        <a:spcAft>
                          <a:spcPts val="0"/>
                        </a:spcAft>
                      </a:pPr>
                      <a:r>
                        <a:rPr lang="en-US" sz="1100" dirty="0">
                          <a:effectLst/>
                        </a:rPr>
                        <a:t>Comments:</a:t>
                      </a:r>
                      <a:endParaRPr lang="ru-RU" sz="1000" dirty="0">
                        <a:effectLst/>
                        <a:latin typeface="Tahoma" panose="020B0604030504040204" pitchFamily="34" charset="0"/>
                        <a:ea typeface="Tahoma" panose="020B0604030504040204" pitchFamily="34" charset="0"/>
                        <a:cs typeface="Times New Roman" panose="02020603050405020304" pitchFamily="18" charset="0"/>
                      </a:endParaRPr>
                    </a:p>
                  </a:txBody>
                  <a:tcPr marL="64927" marR="64927" marT="0" marB="0">
                    <a:solidFill>
                      <a:schemeClr val="bg1"/>
                    </a:solidFill>
                  </a:tcPr>
                </a:tc>
                <a:tc gridSpan="4">
                  <a:txBody>
                    <a:bodyPr/>
                    <a:lstStyle/>
                    <a:p>
                      <a:r>
                        <a:rPr lang="en-US" sz="1500" dirty="0">
                          <a:effectLst/>
                        </a:rPr>
                        <a:t>BY: </a:t>
                      </a:r>
                      <a:r>
                        <a:rPr lang="en-US" sz="1100" kern="1200" dirty="0">
                          <a:solidFill>
                            <a:schemeClr val="tx1"/>
                          </a:solidFill>
                          <a:effectLst/>
                          <a:latin typeface="+mn-lt"/>
                          <a:ea typeface="+mn-ea"/>
                          <a:cs typeface="+mn-cs"/>
                        </a:rPr>
                        <a:t>1) State verification in laboratories;</a:t>
                      </a:r>
                      <a:endParaRPr lang="ru-RU" sz="1100" kern="1200" dirty="0">
                        <a:solidFill>
                          <a:schemeClr val="tx1"/>
                        </a:solidFill>
                        <a:effectLst/>
                        <a:latin typeface="+mn-lt"/>
                        <a:ea typeface="+mn-ea"/>
                        <a:cs typeface="+mn-cs"/>
                      </a:endParaRPr>
                    </a:p>
                    <a:p>
                      <a:r>
                        <a:rPr lang="ru-RU" sz="1100" kern="1200" dirty="0">
                          <a:solidFill>
                            <a:schemeClr val="tx1"/>
                          </a:solidFill>
                          <a:effectLst/>
                          <a:latin typeface="+mn-lt"/>
                          <a:ea typeface="+mn-ea"/>
                          <a:cs typeface="+mn-cs"/>
                        </a:rPr>
                        <a:t>         </a:t>
                      </a:r>
                      <a:r>
                        <a:rPr lang="en-US" sz="1100" kern="1200" dirty="0">
                          <a:solidFill>
                            <a:schemeClr val="tx1"/>
                          </a:solidFill>
                          <a:effectLst/>
                          <a:latin typeface="+mn-lt"/>
                          <a:ea typeface="+mn-ea"/>
                          <a:cs typeface="+mn-cs"/>
                        </a:rPr>
                        <a:t>2) remote verification for supervision in the operation period between verifications.</a:t>
                      </a:r>
                      <a:endParaRPr lang="ru-RU" sz="600" dirty="0">
                        <a:effectLst/>
                        <a:latin typeface="Tahoma" panose="020B0604030504040204" pitchFamily="34" charset="0"/>
                        <a:ea typeface="Tahoma" panose="020B0604030504040204" pitchFamily="34" charset="0"/>
                        <a:cs typeface="Times New Roman" panose="02020603050405020304" pitchFamily="18" charset="0"/>
                      </a:endParaRPr>
                    </a:p>
                  </a:txBody>
                  <a:tcPr marL="64927" marR="64927" marT="0" marB="0">
                    <a:solidFill>
                      <a:schemeClr val="bg1"/>
                    </a:solidFill>
                  </a:tcPr>
                </a:tc>
                <a:tc hMerge="1">
                  <a:txBody>
                    <a:bodyPr/>
                    <a:lstStyle/>
                    <a:p>
                      <a:endParaRPr lang="ru-RU"/>
                    </a:p>
                  </a:txBody>
                  <a:tcPr/>
                </a:tc>
                <a:tc hMerge="1">
                  <a:txBody>
                    <a:bodyPr/>
                    <a:lstStyle/>
                    <a:p>
                      <a:endParaRPr lang="ru-RU"/>
                    </a:p>
                  </a:txBody>
                  <a:tcPr/>
                </a:tc>
                <a:tc hMerge="1">
                  <a:txBody>
                    <a:bodyPr/>
                    <a:lstStyle/>
                    <a:p>
                      <a:endParaRPr lang="ru-RU" dirty="0"/>
                    </a:p>
                  </a:txBody>
                  <a:tcPr/>
                </a:tc>
                <a:extLst>
                  <a:ext uri="{0D108BD9-81ED-4DB2-BD59-A6C34878D82A}">
                    <a16:rowId xmlns:a16="http://schemas.microsoft.com/office/drawing/2014/main" val="2284857017"/>
                  </a:ext>
                </a:extLst>
              </a:tr>
              <a:tr h="247024">
                <a:tc vMerge="1">
                  <a:txBody>
                    <a:bodyPr/>
                    <a:lstStyle/>
                    <a:p>
                      <a:endParaRPr lang="ru-RU"/>
                    </a:p>
                  </a:txBody>
                  <a:tcPr/>
                </a:tc>
                <a:tc gridSpan="4">
                  <a:txBody>
                    <a:bodyPr/>
                    <a:lstStyle/>
                    <a:p>
                      <a:pPr marL="0" algn="just">
                        <a:lnSpc>
                          <a:spcPct val="107000"/>
                        </a:lnSpc>
                        <a:spcAft>
                          <a:spcPts val="0"/>
                        </a:spcAft>
                      </a:pPr>
                      <a:r>
                        <a:rPr lang="en-US" sz="1500" dirty="0">
                          <a:effectLst/>
                        </a:rPr>
                        <a:t>AZ:</a:t>
                      </a:r>
                      <a:r>
                        <a:rPr lang="en-US" sz="1100" dirty="0">
                          <a:effectLst/>
                        </a:rPr>
                        <a:t> Yes</a:t>
                      </a:r>
                      <a:endParaRPr lang="ru-RU" sz="1000" dirty="0">
                        <a:effectLst/>
                        <a:latin typeface="Tahoma" panose="020B0604030504040204" pitchFamily="34" charset="0"/>
                        <a:ea typeface="Tahoma" panose="020B0604030504040204" pitchFamily="34" charset="0"/>
                        <a:cs typeface="Times New Roman" panose="02020603050405020304" pitchFamily="18" charset="0"/>
                      </a:endParaRPr>
                    </a:p>
                  </a:txBody>
                  <a:tcPr marL="64927" marR="64927" marT="0" marB="0">
                    <a:solidFill>
                      <a:schemeClr val="bg1"/>
                    </a:solidFill>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440735976"/>
                  </a:ext>
                </a:extLst>
              </a:tr>
              <a:tr h="617590">
                <a:tc vMerge="1">
                  <a:txBody>
                    <a:bodyPr/>
                    <a:lstStyle/>
                    <a:p>
                      <a:endParaRPr lang="ru-RU"/>
                    </a:p>
                  </a:txBody>
                  <a:tcPr/>
                </a:tc>
                <a:tc gridSpan="4">
                  <a:txBody>
                    <a:bodyPr/>
                    <a:lstStyle/>
                    <a:p>
                      <a:pPr marL="0" algn="just">
                        <a:lnSpc>
                          <a:spcPct val="107000"/>
                        </a:lnSpc>
                        <a:spcAft>
                          <a:spcPts val="0"/>
                        </a:spcAft>
                      </a:pPr>
                      <a:r>
                        <a:rPr lang="en-US" sz="1500" dirty="0">
                          <a:effectLst/>
                        </a:rPr>
                        <a:t>RU:</a:t>
                      </a:r>
                      <a:r>
                        <a:rPr lang="en-US" sz="1100" dirty="0">
                          <a:effectLst/>
                        </a:rPr>
                        <a:t> </a:t>
                      </a:r>
                      <a:r>
                        <a:rPr lang="ru-RU" sz="1100" kern="1200" dirty="0" err="1">
                          <a:solidFill>
                            <a:schemeClr val="tx1"/>
                          </a:solidFill>
                          <a:effectLst/>
                          <a:latin typeface="+mn-lt"/>
                          <a:ea typeface="+mn-ea"/>
                          <a:cs typeface="+mn-cs"/>
                        </a:rPr>
                        <a:t>Legal</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control</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and</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supervision</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of</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smart</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meters</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as</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well</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as</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other</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utility</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meters</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in</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the</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Russian</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Federation</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is</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carried</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out</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in</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the</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forms</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of</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tests</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for</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the</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purpose</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of</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type</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approval</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measuring</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instruments</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and</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verification</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of</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measuring</a:t>
                      </a:r>
                      <a:r>
                        <a:rPr lang="ru-RU" sz="1100" kern="1200" dirty="0">
                          <a:solidFill>
                            <a:schemeClr val="tx1"/>
                          </a:solidFill>
                          <a:effectLst/>
                          <a:latin typeface="+mn-lt"/>
                          <a:ea typeface="+mn-ea"/>
                          <a:cs typeface="+mn-cs"/>
                        </a:rPr>
                        <a:t> </a:t>
                      </a:r>
                      <a:r>
                        <a:rPr lang="ru-RU" sz="1100" kern="1200" dirty="0" err="1">
                          <a:solidFill>
                            <a:schemeClr val="tx1"/>
                          </a:solidFill>
                          <a:effectLst/>
                          <a:latin typeface="+mn-lt"/>
                          <a:ea typeface="+mn-ea"/>
                          <a:cs typeface="+mn-cs"/>
                        </a:rPr>
                        <a:t>instruments</a:t>
                      </a:r>
                      <a:r>
                        <a:rPr lang="ru-RU" sz="1100" kern="1200" dirty="0">
                          <a:solidFill>
                            <a:schemeClr val="tx1"/>
                          </a:solidFill>
                          <a:effectLst/>
                          <a:latin typeface="+mn-lt"/>
                          <a:ea typeface="+mn-ea"/>
                          <a:cs typeface="+mn-cs"/>
                        </a:rPr>
                        <a:t>.</a:t>
                      </a:r>
                      <a:endParaRPr lang="ru-RU" sz="600" dirty="0">
                        <a:effectLst/>
                        <a:latin typeface="Tahoma" panose="020B0604030504040204" pitchFamily="34" charset="0"/>
                        <a:ea typeface="Tahoma" panose="020B0604030504040204" pitchFamily="34" charset="0"/>
                        <a:cs typeface="Times New Roman" panose="02020603050405020304" pitchFamily="18" charset="0"/>
                      </a:endParaRPr>
                    </a:p>
                  </a:txBody>
                  <a:tcPr marL="64927" marR="64927" marT="0" marB="0">
                    <a:solidFill>
                      <a:schemeClr val="bg1"/>
                    </a:solidFill>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306224722"/>
                  </a:ext>
                </a:extLst>
              </a:tr>
            </a:tbl>
          </a:graphicData>
        </a:graphic>
      </p:graphicFrame>
    </p:spTree>
    <p:extLst>
      <p:ext uri="{BB962C8B-B14F-4D97-AF65-F5344CB8AC3E}">
        <p14:creationId xmlns:p14="http://schemas.microsoft.com/office/powerpoint/2010/main" val="2189398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18</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a:xfrm>
            <a:off x="323528" y="990495"/>
            <a:ext cx="8651304" cy="864096"/>
          </a:xfrm>
        </p:spPr>
        <p:txBody>
          <a:bodyPr>
            <a:normAutofit fontScale="90000"/>
          </a:bodyPr>
          <a:lstStyle/>
          <a:p>
            <a:r>
              <a:rPr lang="en-US" dirty="0"/>
              <a:t>COOMET Comments on the RLMO discussion topics for this year </a:t>
            </a:r>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a:xfrm>
            <a:off x="395536" y="1662336"/>
            <a:ext cx="8579296" cy="720079"/>
          </a:xfrm>
        </p:spPr>
        <p:txBody>
          <a:bodyPr>
            <a:normAutofit/>
          </a:bodyPr>
          <a:lstStyle/>
          <a:p>
            <a:pPr marL="0" indent="0" algn="ctr">
              <a:buNone/>
            </a:pPr>
            <a:r>
              <a:rPr lang="en-US" b="1" dirty="0">
                <a:solidFill>
                  <a:srgbClr val="000099"/>
                </a:solidFill>
              </a:rPr>
              <a:t>Discussion Topic: </a:t>
            </a:r>
            <a:r>
              <a:rPr lang="ru-RU" b="1" dirty="0">
                <a:solidFill>
                  <a:srgbClr val="000099"/>
                </a:solidFill>
              </a:rPr>
              <a:t> </a:t>
            </a:r>
            <a:r>
              <a:rPr lang="en-GB" dirty="0">
                <a:solidFill>
                  <a:srgbClr val="000099"/>
                </a:solidFill>
              </a:rPr>
              <a:t>How is your RLMO approaching the regulation of smart meters in your region?</a:t>
            </a:r>
            <a:endParaRPr lang="en-US" dirty="0">
              <a:solidFill>
                <a:srgbClr val="000099"/>
              </a:solidFill>
            </a:endParaRPr>
          </a:p>
        </p:txBody>
      </p:sp>
      <p:sp>
        <p:nvSpPr>
          <p:cNvPr id="6" name="Rectangle 1"/>
          <p:cNvSpPr>
            <a:spLocks noChangeArrowheads="1"/>
          </p:cNvSpPr>
          <p:nvPr/>
        </p:nvSpPr>
        <p:spPr bwMode="auto">
          <a:xfrm>
            <a:off x="359532" y="2245724"/>
            <a:ext cx="8784468"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b="1" dirty="0">
                <a:solidFill>
                  <a:srgbClr val="C00000"/>
                </a:solidFill>
              </a:rPr>
              <a:t>CONCLUSIONS on the results of the survey</a:t>
            </a:r>
            <a:r>
              <a:rPr lang="ru-RU" b="1" dirty="0">
                <a:solidFill>
                  <a:srgbClr val="C00000"/>
                </a:solidFill>
              </a:rPr>
              <a:t>:</a:t>
            </a:r>
            <a:endParaRPr lang="ru-RU" sz="1000" dirty="0">
              <a:solidFill>
                <a:srgbClr val="C00000"/>
              </a:solidFill>
            </a:endParaRPr>
          </a:p>
          <a:p>
            <a:r>
              <a:rPr lang="ru-RU" b="1" dirty="0">
                <a:solidFill>
                  <a:srgbClr val="C00000"/>
                </a:solidFill>
              </a:rPr>
              <a:t>1.</a:t>
            </a:r>
            <a:r>
              <a:rPr lang="en-US" b="1" dirty="0">
                <a:solidFill>
                  <a:srgbClr val="C00000"/>
                </a:solidFill>
              </a:rPr>
              <a:t> </a:t>
            </a:r>
            <a:r>
              <a:rPr lang="en-US" dirty="0"/>
              <a:t>The results of the survey demonstrate ambiguous understanding of the term "smart meters" in different countries (in some countries they are considered as any electronic measuring devices that allow reading the required legally controlled and fiscal data from them).</a:t>
            </a:r>
            <a:endParaRPr lang="ru-RU" dirty="0"/>
          </a:p>
          <a:p>
            <a:r>
              <a:rPr lang="ru-RU" b="1" dirty="0">
                <a:solidFill>
                  <a:srgbClr val="C00000"/>
                </a:solidFill>
              </a:rPr>
              <a:t>2.</a:t>
            </a:r>
            <a:r>
              <a:rPr lang="en-US" b="1" dirty="0">
                <a:solidFill>
                  <a:srgbClr val="C00000"/>
                </a:solidFill>
              </a:rPr>
              <a:t> </a:t>
            </a:r>
            <a:r>
              <a:rPr lang="en-US" dirty="0"/>
              <a:t>The results of the survey demonstrate in general interest from the countries in using smart meters, as well as a lack of uniform understanding from the regulators at the national level regarding this innovative approach to metering and resource saving potential.</a:t>
            </a:r>
            <a:endParaRPr lang="ru-RU" dirty="0"/>
          </a:p>
          <a:p>
            <a:r>
              <a:rPr lang="en-US" dirty="0"/>
              <a:t>In our view, there is also no understanding of benefits for consumers from working with smart meters (the legislation does not define benefits for consumer from using "smart measuring systems"; automated metering systems are widely introduced both in the industrial and domestic sectors, but it is not clear whether they meet the concept of "smart systems").</a:t>
            </a:r>
            <a:endParaRPr lang="ru-RU" dirty="0"/>
          </a:p>
          <a:p>
            <a:r>
              <a:rPr lang="ru-RU" b="1" dirty="0">
                <a:solidFill>
                  <a:srgbClr val="C00000"/>
                </a:solidFill>
              </a:rPr>
              <a:t>3.</a:t>
            </a:r>
            <a:r>
              <a:rPr lang="en-US" b="1" dirty="0">
                <a:solidFill>
                  <a:srgbClr val="C00000"/>
                </a:solidFill>
              </a:rPr>
              <a:t> </a:t>
            </a:r>
            <a:r>
              <a:rPr lang="en-US" dirty="0"/>
              <a:t>It is appropriate to continue discussion of the problem of using smart meters in COOMET countries within COMET TC 2.</a:t>
            </a:r>
            <a:endParaRPr lang="ru-RU" dirty="0"/>
          </a:p>
        </p:txBody>
      </p:sp>
    </p:spTree>
    <p:extLst>
      <p:ext uri="{BB962C8B-B14F-4D97-AF65-F5344CB8AC3E}">
        <p14:creationId xmlns:p14="http://schemas.microsoft.com/office/powerpoint/2010/main" val="3233540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19</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a:xfrm>
            <a:off x="323528" y="990495"/>
            <a:ext cx="8651304" cy="864096"/>
          </a:xfrm>
        </p:spPr>
        <p:txBody>
          <a:bodyPr>
            <a:normAutofit fontScale="90000"/>
          </a:bodyPr>
          <a:lstStyle/>
          <a:p>
            <a:r>
              <a:rPr lang="en-US" dirty="0"/>
              <a:t>COOMET Comments on the RLMO discussion topics for this year </a:t>
            </a:r>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a:xfrm>
            <a:off x="359532" y="1594333"/>
            <a:ext cx="8579296" cy="720079"/>
          </a:xfrm>
        </p:spPr>
        <p:txBody>
          <a:bodyPr>
            <a:normAutofit/>
          </a:bodyPr>
          <a:lstStyle/>
          <a:p>
            <a:pPr marL="0" indent="0" algn="ctr">
              <a:buNone/>
            </a:pPr>
            <a:r>
              <a:rPr lang="en-US" b="1" dirty="0">
                <a:solidFill>
                  <a:srgbClr val="000099"/>
                </a:solidFill>
              </a:rPr>
              <a:t>Discussion Topic: </a:t>
            </a:r>
            <a:r>
              <a:rPr lang="ru-RU" b="1" dirty="0">
                <a:solidFill>
                  <a:srgbClr val="000099"/>
                </a:solidFill>
              </a:rPr>
              <a:t> </a:t>
            </a:r>
            <a:r>
              <a:rPr lang="en-GB" dirty="0">
                <a:solidFill>
                  <a:srgbClr val="000099"/>
                </a:solidFill>
              </a:rPr>
              <a:t>How is your RLMO approaching the regulation of smart meters in your region?</a:t>
            </a:r>
            <a:endParaRPr lang="en-US" dirty="0">
              <a:solidFill>
                <a:srgbClr val="000099"/>
              </a:solidFill>
            </a:endParaRPr>
          </a:p>
        </p:txBody>
      </p:sp>
      <p:sp>
        <p:nvSpPr>
          <p:cNvPr id="6" name="Rectangle 1"/>
          <p:cNvSpPr>
            <a:spLocks noChangeArrowheads="1"/>
          </p:cNvSpPr>
          <p:nvPr/>
        </p:nvSpPr>
        <p:spPr bwMode="auto">
          <a:xfrm>
            <a:off x="359532" y="2072074"/>
            <a:ext cx="8579296" cy="47859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dirty="0">
                <a:solidFill>
                  <a:srgbClr val="C00000"/>
                </a:solidFill>
              </a:rPr>
              <a:t>PROPOSALS</a:t>
            </a:r>
            <a:endParaRPr lang="ru-RU" sz="700" dirty="0">
              <a:solidFill>
                <a:srgbClr val="C00000"/>
              </a:solidFill>
            </a:endParaRPr>
          </a:p>
          <a:p>
            <a:r>
              <a:rPr lang="ru-RU" b="1" dirty="0">
                <a:solidFill>
                  <a:srgbClr val="C00000"/>
                </a:solidFill>
              </a:rPr>
              <a:t>1.</a:t>
            </a:r>
            <a:r>
              <a:rPr lang="en-US" b="1" dirty="0">
                <a:solidFill>
                  <a:srgbClr val="C00000"/>
                </a:solidFill>
              </a:rPr>
              <a:t> </a:t>
            </a:r>
            <a:r>
              <a:rPr lang="en-US" dirty="0"/>
              <a:t>A term "smart meters" should be formulated within OIML (as measuring instruments, with the indication of their metrological features in view of the "smart" technology), so that this term has the same meaning in all countries and regions.</a:t>
            </a:r>
            <a:endParaRPr lang="ru-RU" dirty="0"/>
          </a:p>
          <a:p>
            <a:endParaRPr lang="ru-RU" sz="700" dirty="0"/>
          </a:p>
          <a:p>
            <a:r>
              <a:rPr lang="ru-RU" b="1" dirty="0">
                <a:solidFill>
                  <a:srgbClr val="C00000"/>
                </a:solidFill>
              </a:rPr>
              <a:t>2.</a:t>
            </a:r>
            <a:r>
              <a:rPr lang="x-none" b="1" dirty="0">
                <a:solidFill>
                  <a:srgbClr val="C00000"/>
                </a:solidFill>
              </a:rPr>
              <a:t> </a:t>
            </a:r>
            <a:r>
              <a:rPr lang="en-US" dirty="0"/>
              <a:t>In view of</a:t>
            </a:r>
            <a:r>
              <a:rPr lang="ru-RU" dirty="0"/>
              <a:t>:</a:t>
            </a:r>
          </a:p>
          <a:p>
            <a:pPr marL="285750" indent="-285750">
              <a:buFont typeface="Wingdings" panose="05000000000000000000" pitchFamily="2" charset="2"/>
              <a:buChar char="ü"/>
            </a:pPr>
            <a:r>
              <a:rPr lang="en-US" dirty="0"/>
              <a:t>some peculiarities in terms of technical requirements for smart meters of different categories (electricity meters, heat meters, gas and water meters), </a:t>
            </a:r>
            <a:endParaRPr lang="ru-RU" dirty="0"/>
          </a:p>
          <a:p>
            <a:pPr marL="285750" indent="-285750">
              <a:buFont typeface="Wingdings" panose="05000000000000000000" pitchFamily="2" charset="2"/>
              <a:buChar char="ü"/>
            </a:pPr>
            <a:r>
              <a:rPr lang="en-US" dirty="0"/>
              <a:t>the need for global unification of requirements and approaches to metrological control,</a:t>
            </a:r>
            <a:endParaRPr lang="ru-RU" dirty="0"/>
          </a:p>
          <a:p>
            <a:r>
              <a:rPr lang="en-US" dirty="0"/>
              <a:t>we suggest considering a possibility of adding special clauses establishing requirements to smart meters and test methods to validate this technology to the following international OIML recommendations</a:t>
            </a:r>
            <a:r>
              <a:rPr lang="x-none" dirty="0"/>
              <a:t>:</a:t>
            </a:r>
            <a:endParaRPr lang="ru-RU" dirty="0"/>
          </a:p>
          <a:p>
            <a:pPr marL="285750" indent="-285750">
              <a:buFont typeface="Wingdings" panose="05000000000000000000" pitchFamily="2" charset="2"/>
              <a:buChar char="v"/>
            </a:pPr>
            <a:r>
              <a:rPr lang="en-US" dirty="0"/>
              <a:t>OIML R 46  </a:t>
            </a:r>
            <a:r>
              <a:rPr lang="ru-RU" dirty="0"/>
              <a:t> </a:t>
            </a:r>
            <a:r>
              <a:rPr lang="en-US" dirty="0"/>
              <a:t>Active electrical energy meters</a:t>
            </a:r>
            <a:r>
              <a:rPr lang="ru-RU" dirty="0"/>
              <a:t>;</a:t>
            </a:r>
          </a:p>
          <a:p>
            <a:pPr marL="285750" indent="-285750">
              <a:buFont typeface="Wingdings" panose="05000000000000000000" pitchFamily="2" charset="2"/>
              <a:buChar char="v"/>
            </a:pPr>
            <a:r>
              <a:rPr lang="en-US" dirty="0"/>
              <a:t>OIML R 49 </a:t>
            </a:r>
            <a:r>
              <a:rPr lang="ru-RU" dirty="0"/>
              <a:t>  </a:t>
            </a:r>
            <a:r>
              <a:rPr lang="en-US" dirty="0"/>
              <a:t>Water meters for cold potable water and hot water</a:t>
            </a:r>
            <a:r>
              <a:rPr lang="ru-RU" dirty="0"/>
              <a:t>;</a:t>
            </a:r>
          </a:p>
          <a:p>
            <a:pPr marL="285750" indent="-285750">
              <a:buFont typeface="Wingdings" panose="05000000000000000000" pitchFamily="2" charset="2"/>
              <a:buChar char="v"/>
            </a:pPr>
            <a:r>
              <a:rPr lang="en-US" dirty="0"/>
              <a:t>OIML R 75 </a:t>
            </a:r>
            <a:r>
              <a:rPr lang="ru-RU" dirty="0"/>
              <a:t>  </a:t>
            </a:r>
            <a:r>
              <a:rPr lang="en-US" dirty="0"/>
              <a:t>Heat meters</a:t>
            </a:r>
            <a:r>
              <a:rPr lang="ru-RU" dirty="0"/>
              <a:t>;</a:t>
            </a:r>
          </a:p>
          <a:p>
            <a:pPr marL="285750" indent="-285750">
              <a:buFont typeface="Wingdings" panose="05000000000000000000" pitchFamily="2" charset="2"/>
              <a:buChar char="v"/>
            </a:pPr>
            <a:r>
              <a:rPr lang="en-US" dirty="0"/>
              <a:t>OIML R 137 Gas meters.</a:t>
            </a:r>
            <a:endParaRPr lang="en-US" sz="2000" b="1" u="sng" dirty="0"/>
          </a:p>
          <a:p>
            <a:endParaRPr lang="en-US" sz="1000" b="1" dirty="0"/>
          </a:p>
        </p:txBody>
      </p:sp>
    </p:spTree>
    <p:extLst>
      <p:ext uri="{BB962C8B-B14F-4D97-AF65-F5344CB8AC3E}">
        <p14:creationId xmlns:p14="http://schemas.microsoft.com/office/powerpoint/2010/main" val="3660792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2</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p:txBody>
          <a:bodyPr>
            <a:normAutofit fontScale="90000"/>
          </a:bodyPr>
          <a:lstStyle/>
          <a:p>
            <a:r>
              <a:rPr lang="en-US" dirty="0"/>
              <a:t>Overview of significant developments and activities </a:t>
            </a:r>
            <a:br>
              <a:rPr lang="en-US" dirty="0"/>
            </a:br>
            <a:r>
              <a:rPr lang="en-US" dirty="0"/>
              <a:t>during the past year in COOMET</a:t>
            </a:r>
            <a:endParaRPr lang="en-GB" dirty="0"/>
          </a:p>
        </p:txBody>
      </p:sp>
      <p:sp>
        <p:nvSpPr>
          <p:cNvPr id="5" name="Rectangle 230"/>
          <p:cNvSpPr>
            <a:spLocks noChangeArrowheads="1"/>
          </p:cNvSpPr>
          <p:nvPr/>
        </p:nvSpPr>
        <p:spPr bwMode="auto">
          <a:xfrm>
            <a:off x="566014" y="4077072"/>
            <a:ext cx="4466147" cy="316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Arial" pitchFamily="34" charset="0"/>
                <a:ea typeface="SimSun" pitchFamily="2" charset="-122"/>
                <a:sym typeface="Arial" pitchFamily="34"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Arial" pitchFamily="34" charset="0"/>
                <a:ea typeface="SimSun" pitchFamily="2" charset="-122"/>
                <a:sym typeface="Arial" pitchFamily="34"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Arial" pitchFamily="34" charset="0"/>
                <a:ea typeface="SimSun" pitchFamily="2" charset="-122"/>
                <a:sym typeface="Arial" pitchFamily="34"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Arial" pitchFamily="34" charset="0"/>
                <a:ea typeface="SimSun" pitchFamily="2" charset="-122"/>
                <a:sym typeface="Arial" pitchFamily="34"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Arial" pitchFamily="34" charset="0"/>
                <a:ea typeface="SimSun" pitchFamily="2" charset="-122"/>
                <a:sym typeface="Arial" pitchFamily="34"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Arial" pitchFamily="34" charset="0"/>
                <a:ea typeface="SimSun" pitchFamily="2" charset="-122"/>
                <a:sym typeface="Arial" pitchFamily="34"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Arial" pitchFamily="34" charset="0"/>
                <a:ea typeface="SimSun" pitchFamily="2" charset="-122"/>
                <a:sym typeface="Arial" pitchFamily="34"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Arial" pitchFamily="34" charset="0"/>
                <a:ea typeface="SimSun" pitchFamily="2" charset="-122"/>
                <a:sym typeface="Arial" pitchFamily="34"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Arial" pitchFamily="34" charset="0"/>
                <a:ea typeface="SimSun" pitchFamily="2" charset="-122"/>
                <a:sym typeface="Arial" pitchFamily="34" charset="0"/>
              </a:defRPr>
            </a:lvl9pPr>
          </a:lstStyle>
          <a:p>
            <a:pPr eaLnBrk="1" hangingPunct="1">
              <a:buSzPct val="100000"/>
            </a:pPr>
            <a:r>
              <a:rPr lang="en-US" altLang="en-US" sz="2000" b="0" dirty="0">
                <a:solidFill>
                  <a:srgbClr val="0033CC"/>
                </a:solidFill>
                <a:ea typeface="맑은 고딕" pitchFamily="34" charset="-127"/>
              </a:rPr>
              <a:t>Full members</a:t>
            </a:r>
            <a:r>
              <a:rPr lang="ru-RU" altLang="en-US" sz="2000" b="0" dirty="0">
                <a:solidFill>
                  <a:srgbClr val="0033CC"/>
                </a:solidFill>
                <a:ea typeface="맑은 고딕" pitchFamily="34" charset="-127"/>
              </a:rPr>
              <a:t> - 1</a:t>
            </a:r>
            <a:r>
              <a:rPr lang="en-US" altLang="en-US" sz="2000" b="0" dirty="0">
                <a:solidFill>
                  <a:srgbClr val="0033CC"/>
                </a:solidFill>
                <a:ea typeface="맑은 고딕" pitchFamily="34" charset="-127"/>
              </a:rPr>
              <a:t>4</a:t>
            </a:r>
            <a:endParaRPr lang="en-US" altLang="en-US" sz="2000" b="0" dirty="0">
              <a:solidFill>
                <a:srgbClr val="0033CC"/>
              </a:solidFill>
            </a:endParaRPr>
          </a:p>
        </p:txBody>
      </p:sp>
      <p:sp>
        <p:nvSpPr>
          <p:cNvPr id="7" name="Rectangle 230"/>
          <p:cNvSpPr>
            <a:spLocks noChangeArrowheads="1"/>
          </p:cNvSpPr>
          <p:nvPr/>
        </p:nvSpPr>
        <p:spPr bwMode="auto">
          <a:xfrm>
            <a:off x="566014" y="4480894"/>
            <a:ext cx="3201888" cy="33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Arial" pitchFamily="34" charset="0"/>
                <a:ea typeface="SimSun" pitchFamily="2" charset="-122"/>
                <a:sym typeface="Arial" pitchFamily="34"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Arial" pitchFamily="34" charset="0"/>
                <a:ea typeface="SimSun" pitchFamily="2" charset="-122"/>
                <a:sym typeface="Arial" pitchFamily="34"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Arial" pitchFamily="34" charset="0"/>
                <a:ea typeface="SimSun" pitchFamily="2" charset="-122"/>
                <a:sym typeface="Arial" pitchFamily="34"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Arial" pitchFamily="34" charset="0"/>
                <a:ea typeface="SimSun" pitchFamily="2" charset="-122"/>
                <a:sym typeface="Arial" pitchFamily="34"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Arial" pitchFamily="34" charset="0"/>
                <a:ea typeface="SimSun" pitchFamily="2" charset="-122"/>
                <a:sym typeface="Arial" pitchFamily="34"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Arial" pitchFamily="34" charset="0"/>
                <a:ea typeface="SimSun" pitchFamily="2" charset="-122"/>
                <a:sym typeface="Arial" pitchFamily="34"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Arial" pitchFamily="34" charset="0"/>
                <a:ea typeface="SimSun" pitchFamily="2" charset="-122"/>
                <a:sym typeface="Arial" pitchFamily="34"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Arial" pitchFamily="34" charset="0"/>
                <a:ea typeface="SimSun" pitchFamily="2" charset="-122"/>
                <a:sym typeface="Arial" pitchFamily="34"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Arial" pitchFamily="34" charset="0"/>
                <a:ea typeface="SimSun" pitchFamily="2" charset="-122"/>
                <a:sym typeface="Arial" pitchFamily="34" charset="0"/>
              </a:defRPr>
            </a:lvl9pPr>
          </a:lstStyle>
          <a:p>
            <a:pPr>
              <a:buSzPct val="100000"/>
            </a:pPr>
            <a:r>
              <a:rPr lang="en-US" sz="2000" b="0" dirty="0">
                <a:solidFill>
                  <a:srgbClr val="0033CC"/>
                </a:solidFill>
              </a:rPr>
              <a:t>Associated members </a:t>
            </a:r>
            <a:r>
              <a:rPr lang="ru-RU" sz="2000" b="0" dirty="0">
                <a:solidFill>
                  <a:srgbClr val="0033CC"/>
                </a:solidFill>
              </a:rPr>
              <a:t>- </a:t>
            </a:r>
            <a:r>
              <a:rPr lang="en-US" sz="2000" b="0" dirty="0">
                <a:solidFill>
                  <a:srgbClr val="0033CC"/>
                </a:solidFill>
              </a:rPr>
              <a:t>5</a:t>
            </a:r>
            <a:endParaRPr lang="en-US" altLang="en-US" sz="2000" b="0" dirty="0">
              <a:solidFill>
                <a:srgbClr val="0033CC"/>
              </a:solidFill>
            </a:endParaRPr>
          </a:p>
        </p:txBody>
      </p:sp>
      <p:sp>
        <p:nvSpPr>
          <p:cNvPr id="11" name="Прямоугольник 10"/>
          <p:cNvSpPr/>
          <p:nvPr/>
        </p:nvSpPr>
        <p:spPr>
          <a:xfrm>
            <a:off x="476739" y="2716376"/>
            <a:ext cx="8496944" cy="1200329"/>
          </a:xfrm>
          <a:prstGeom prst="rect">
            <a:avLst/>
          </a:prstGeom>
        </p:spPr>
        <p:txBody>
          <a:bodyPr wrap="square">
            <a:spAutoFit/>
          </a:bodyPr>
          <a:lstStyle/>
          <a:p>
            <a:r>
              <a:rPr lang="en-US" sz="2400" dirty="0">
                <a:ea typeface="Calibri" panose="020F0502020204030204" pitchFamily="34" charset="0"/>
                <a:cs typeface="Times New Roman" panose="02020603050405020304" pitchFamily="18" charset="0"/>
              </a:rPr>
              <a:t>NIM of </a:t>
            </a:r>
            <a:r>
              <a:rPr lang="en-US" sz="2400" dirty="0">
                <a:solidFill>
                  <a:srgbClr val="C00000"/>
                </a:solidFill>
                <a:ea typeface="Calibri" panose="020F0502020204030204" pitchFamily="34" charset="0"/>
                <a:cs typeface="Times New Roman" panose="02020603050405020304" pitchFamily="18" charset="0"/>
              </a:rPr>
              <a:t>Romania </a:t>
            </a:r>
            <a:r>
              <a:rPr lang="en-US" sz="2400" dirty="0">
                <a:ea typeface="Times New Roman" panose="02020603050405020304" pitchFamily="18" charset="0"/>
                <a:cs typeface="Times New Roman" panose="02020603050405020304" pitchFamily="18" charset="0"/>
              </a:rPr>
              <a:t>terminated its membership in COOMET in October 202</a:t>
            </a:r>
            <a:r>
              <a:rPr lang="ru-RU" sz="2400" dirty="0">
                <a:ea typeface="Times New Roman" panose="02020603050405020304" pitchFamily="18" charset="0"/>
                <a:cs typeface="Times New Roman" panose="02020603050405020304" pitchFamily="18" charset="0"/>
              </a:rPr>
              <a:t>1</a:t>
            </a:r>
            <a:r>
              <a:rPr lang="ru-RU" sz="2400" dirty="0">
                <a:ea typeface="Calibri" panose="020F0502020204030204" pitchFamily="34" charset="0"/>
                <a:cs typeface="Times New Roman" panose="02020603050405020304" pitchFamily="18" charset="0"/>
              </a:rPr>
              <a:t>, </a:t>
            </a:r>
            <a:r>
              <a:rPr lang="en-US" sz="2400" dirty="0">
                <a:ea typeface="Times New Roman" panose="02020603050405020304" pitchFamily="18" charset="0"/>
                <a:cs typeface="Times New Roman" panose="02020603050405020304" pitchFamily="18" charset="0"/>
              </a:rPr>
              <a:t>limiting itself to cooperation in EURAMET</a:t>
            </a:r>
            <a:r>
              <a:rPr lang="ru-RU" sz="2400" dirty="0">
                <a:ea typeface="Times New Roman" panose="02020603050405020304" pitchFamily="18" charset="0"/>
                <a:cs typeface="Times New Roman" panose="02020603050405020304" pitchFamily="18" charset="0"/>
              </a:rPr>
              <a:t>; </a:t>
            </a:r>
            <a:r>
              <a:rPr lang="en-US" sz="2400" dirty="0">
                <a:ea typeface="Times New Roman" panose="02020603050405020304" pitchFamily="18" charset="0"/>
                <a:cs typeface="Times New Roman" panose="02020603050405020304" pitchFamily="18" charset="0"/>
              </a:rPr>
              <a:t>NIM of the </a:t>
            </a:r>
            <a:r>
              <a:rPr lang="en-US" sz="2400" dirty="0">
                <a:solidFill>
                  <a:srgbClr val="C00000"/>
                </a:solidFill>
                <a:ea typeface="Times New Roman" panose="02020603050405020304" pitchFamily="18" charset="0"/>
                <a:cs typeface="Times New Roman" panose="02020603050405020304" pitchFamily="18" charset="0"/>
              </a:rPr>
              <a:t>DPR of Korea </a:t>
            </a:r>
            <a:r>
              <a:rPr lang="en-US" sz="2400" dirty="0">
                <a:ea typeface="Times New Roman" panose="02020603050405020304" pitchFamily="18" charset="0"/>
                <a:cs typeface="Times New Roman" panose="02020603050405020304" pitchFamily="18" charset="0"/>
              </a:rPr>
              <a:t>also withdrew from COOMET. </a:t>
            </a:r>
            <a:endParaRPr lang="ru-RU" sz="24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55100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20</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p:txBody>
          <a:bodyPr>
            <a:normAutofit/>
          </a:bodyPr>
          <a:lstStyle/>
          <a:p>
            <a:r>
              <a:rPr lang="de-DE" dirty="0"/>
              <a:t>Summary/Concluding remarks</a:t>
            </a:r>
            <a:endParaRPr lang="en-GB" dirty="0"/>
          </a:p>
        </p:txBody>
      </p:sp>
      <p:sp>
        <p:nvSpPr>
          <p:cNvPr id="5" name="Content Placeholder 3">
            <a:extLst>
              <a:ext uri="{FF2B5EF4-FFF2-40B4-BE49-F238E27FC236}">
                <a16:creationId xmlns:a16="http://schemas.microsoft.com/office/drawing/2014/main" id="{3094F870-CD4E-4EFF-9E1A-6A0E98D4AE22}"/>
              </a:ext>
            </a:extLst>
          </p:cNvPr>
          <p:cNvSpPr txBox="1">
            <a:spLocks/>
          </p:cNvSpPr>
          <p:nvPr/>
        </p:nvSpPr>
        <p:spPr>
          <a:xfrm>
            <a:off x="457200" y="2021603"/>
            <a:ext cx="8291264" cy="421570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s-UY" dirty="0"/>
              <a:t>COOMET TC2 </a:t>
            </a:r>
            <a:r>
              <a:rPr lang="en-GB" dirty="0"/>
              <a:t>“Legal metrology“ </a:t>
            </a:r>
            <a:r>
              <a:rPr lang="es-UY" dirty="0"/>
              <a:t>intends to:</a:t>
            </a:r>
          </a:p>
          <a:p>
            <a:r>
              <a:rPr lang="en-US" dirty="0"/>
              <a:t>Continue the</a:t>
            </a:r>
            <a:r>
              <a:rPr lang="ru-RU" dirty="0"/>
              <a:t> </a:t>
            </a:r>
            <a:r>
              <a:rPr lang="en-US" dirty="0"/>
              <a:t>exchange of information on international requirements and best practices in the field of legal metrology;</a:t>
            </a:r>
          </a:p>
          <a:p>
            <a:r>
              <a:rPr lang="en-US" dirty="0"/>
              <a:t>Continue translating OIML publications into Russian; </a:t>
            </a:r>
          </a:p>
          <a:p>
            <a:r>
              <a:rPr lang="en-US" dirty="0"/>
              <a:t>Provide guidance on the application of the requirements of OIML publications regarding measuring instruments and methods for their testing, as well as other objects of legal metrology</a:t>
            </a:r>
            <a:r>
              <a:rPr lang="ru-RU" dirty="0"/>
              <a:t> </a:t>
            </a:r>
            <a:r>
              <a:rPr lang="en-US" dirty="0"/>
              <a:t>in COOMET member countries;</a:t>
            </a:r>
            <a:endParaRPr lang="en-GB" dirty="0"/>
          </a:p>
          <a:p>
            <a:r>
              <a:rPr lang="en-GB" dirty="0"/>
              <a:t>Prepare training in the field of LM together with COOMET TC4 "Information and Training"; </a:t>
            </a:r>
            <a:endParaRPr lang="ru-RU" dirty="0"/>
          </a:p>
          <a:p>
            <a:r>
              <a:rPr lang="en-GB" dirty="0"/>
              <a:t>Promote and support the development of the OIML CS in COOMET member countries.</a:t>
            </a:r>
            <a:endParaRPr lang="en-US" dirty="0"/>
          </a:p>
        </p:txBody>
      </p:sp>
      <p:pic>
        <p:nvPicPr>
          <p:cNvPr id="6" name="Picture 5" descr="A picture containing text&#10;&#10;Description automatically generated">
            <a:extLst>
              <a:ext uri="{FF2B5EF4-FFF2-40B4-BE49-F238E27FC236}">
                <a16:creationId xmlns:a16="http://schemas.microsoft.com/office/drawing/2014/main" id="{5C6E0765-C518-BF41-9A81-F996ED04C3D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8224" y="5409493"/>
            <a:ext cx="1893714" cy="1893714"/>
          </a:xfrm>
          <a:prstGeom prst="rect">
            <a:avLst/>
          </a:prstGeom>
        </p:spPr>
      </p:pic>
    </p:spTree>
    <p:extLst>
      <p:ext uri="{BB962C8B-B14F-4D97-AF65-F5344CB8AC3E}">
        <p14:creationId xmlns:p14="http://schemas.microsoft.com/office/powerpoint/2010/main" val="2453123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3</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a:xfrm>
            <a:off x="457200" y="1044029"/>
            <a:ext cx="8075240" cy="864096"/>
          </a:xfrm>
        </p:spPr>
        <p:txBody>
          <a:bodyPr>
            <a:normAutofit fontScale="90000"/>
          </a:bodyPr>
          <a:lstStyle/>
          <a:p>
            <a:r>
              <a:rPr lang="en-US" dirty="0"/>
              <a:t>Overview of significant developments and activities </a:t>
            </a:r>
            <a:br>
              <a:rPr lang="en-US" dirty="0"/>
            </a:br>
            <a:r>
              <a:rPr lang="en-US" dirty="0"/>
              <a:t>during the past year in COOMET</a:t>
            </a:r>
            <a:endParaRPr lang="en-GB" dirty="0"/>
          </a:p>
        </p:txBody>
      </p:sp>
      <p:sp>
        <p:nvSpPr>
          <p:cNvPr id="8" name="Title 1">
            <a:extLst>
              <a:ext uri="{FF2B5EF4-FFF2-40B4-BE49-F238E27FC236}">
                <a16:creationId xmlns:a16="http://schemas.microsoft.com/office/drawing/2014/main" id="{DC552090-FE49-1348-A840-FE4023AB3693}"/>
              </a:ext>
            </a:extLst>
          </p:cNvPr>
          <p:cNvSpPr txBox="1">
            <a:spLocks/>
          </p:cNvSpPr>
          <p:nvPr/>
        </p:nvSpPr>
        <p:spPr>
          <a:xfrm>
            <a:off x="135265" y="1935797"/>
            <a:ext cx="2697268" cy="1646314"/>
          </a:xfrm>
          <a:prstGeom prst="rect">
            <a:avLst/>
          </a:prstGeom>
        </p:spPr>
        <p:txBody>
          <a:bodyPr vert="horz" lIns="91440" tIns="45720" rIns="91440" bIns="45720" rtlCol="0" anchor="ctr">
            <a:normAutofit fontScale="85000" lnSpcReduction="10000"/>
          </a:bodyPr>
          <a:lstStyle>
            <a:lvl1pPr marL="342900" indent="-342900" algn="ctr" defTabSz="914400" rtl="0" eaLnBrk="1" latinLnBrk="0" hangingPunct="1">
              <a:spcBef>
                <a:spcPct val="0"/>
              </a:spcBef>
              <a:buFont typeface="Arial" panose="020B0604020202020204" pitchFamily="34" charset="0"/>
              <a:buNone/>
              <a:defRPr sz="4000" b="1" kern="1200">
                <a:solidFill>
                  <a:schemeClr val="tx1"/>
                </a:solidFill>
                <a:latin typeface="+mj-lt"/>
                <a:ea typeface="+mj-ea"/>
                <a:cs typeface="+mj-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400" dirty="0">
                <a:solidFill>
                  <a:srgbClr val="000099"/>
                </a:solidFill>
              </a:rPr>
              <a:t>32</a:t>
            </a:r>
            <a:r>
              <a:rPr lang="en-GB" sz="2400" baseline="30000" dirty="0">
                <a:solidFill>
                  <a:srgbClr val="000099"/>
                </a:solidFill>
              </a:rPr>
              <a:t>nd</a:t>
            </a:r>
            <a:r>
              <a:rPr lang="en-GB" sz="2400" dirty="0">
                <a:solidFill>
                  <a:srgbClr val="000099"/>
                </a:solidFill>
              </a:rPr>
              <a:t> </a:t>
            </a:r>
            <a:r>
              <a:rPr lang="en-US" sz="2400" dirty="0">
                <a:solidFill>
                  <a:srgbClr val="000099"/>
                </a:solidFill>
              </a:rPr>
              <a:t>extraordinary</a:t>
            </a:r>
            <a:r>
              <a:rPr lang="en-US" sz="2400" dirty="0">
                <a:solidFill>
                  <a:srgbClr val="C00000"/>
                </a:solidFill>
              </a:rPr>
              <a:t> </a:t>
            </a:r>
            <a:r>
              <a:rPr lang="en-GB" sz="2400" dirty="0">
                <a:solidFill>
                  <a:srgbClr val="000099"/>
                </a:solidFill>
              </a:rPr>
              <a:t>COOMET Committee meeting (26 October 202</a:t>
            </a:r>
            <a:r>
              <a:rPr lang="ru-RU" sz="2400" dirty="0">
                <a:solidFill>
                  <a:srgbClr val="000099"/>
                </a:solidFill>
              </a:rPr>
              <a:t>1</a:t>
            </a:r>
            <a:r>
              <a:rPr lang="en-GB" sz="2400" dirty="0">
                <a:solidFill>
                  <a:srgbClr val="000099"/>
                </a:solidFill>
              </a:rPr>
              <a:t>, online)</a:t>
            </a:r>
          </a:p>
        </p:txBody>
      </p:sp>
      <p:sp>
        <p:nvSpPr>
          <p:cNvPr id="10" name="Content Placeholder 3">
            <a:extLst>
              <a:ext uri="{FF2B5EF4-FFF2-40B4-BE49-F238E27FC236}">
                <a16:creationId xmlns:a16="http://schemas.microsoft.com/office/drawing/2014/main" id="{3094F870-CD4E-4EFF-9E1A-6A0E98D4AE22}"/>
              </a:ext>
            </a:extLst>
          </p:cNvPr>
          <p:cNvSpPr txBox="1">
            <a:spLocks/>
          </p:cNvSpPr>
          <p:nvPr/>
        </p:nvSpPr>
        <p:spPr>
          <a:xfrm>
            <a:off x="2876780" y="1881410"/>
            <a:ext cx="6267220" cy="474374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600" b="1" dirty="0">
                <a:latin typeface="+mj-lt"/>
              </a:rPr>
              <a:t>Main results</a:t>
            </a:r>
            <a:r>
              <a:rPr lang="ru-RU" sz="1600" b="1" dirty="0">
                <a:latin typeface="+mj-lt"/>
              </a:rPr>
              <a:t>:</a:t>
            </a:r>
          </a:p>
          <a:p>
            <a:pPr lvl="0">
              <a:buFont typeface="Wingdings" panose="05000000000000000000" pitchFamily="2" charset="2"/>
              <a:buChar char="Ø"/>
            </a:pPr>
            <a:r>
              <a:rPr lang="en-US" sz="1600" dirty="0">
                <a:latin typeface="+mj-lt"/>
              </a:rPr>
              <a:t>Results of the Survey to define the positions of COOMET member countries on the issues of membership in COOMET, institutional status and funding of COOMET activities were discussed</a:t>
            </a:r>
            <a:endParaRPr lang="ru-RU" sz="1600" dirty="0">
              <a:latin typeface="+mj-lt"/>
            </a:endParaRPr>
          </a:p>
          <a:p>
            <a:pPr lvl="0">
              <a:buFont typeface="Wingdings" panose="05000000000000000000" pitchFamily="2" charset="2"/>
              <a:buChar char="Ø"/>
            </a:pPr>
            <a:r>
              <a:rPr lang="en-US" sz="1600" dirty="0">
                <a:latin typeface="+mj-lt"/>
              </a:rPr>
              <a:t>Discussion was held on the issues of:</a:t>
            </a:r>
            <a:endParaRPr lang="ru-RU" sz="1600" dirty="0">
              <a:latin typeface="+mj-lt"/>
            </a:endParaRPr>
          </a:p>
          <a:p>
            <a:pPr marL="288000" lvl="0">
              <a:buFont typeface="Wingdings" panose="05000000000000000000" pitchFamily="2" charset="2"/>
              <a:buChar char="§"/>
            </a:pPr>
            <a:r>
              <a:rPr lang="en-US" sz="1600" dirty="0">
                <a:latin typeface="+mj-lt"/>
              </a:rPr>
              <a:t>possible changes in the format of membership in COOMET (possibility of concluding an intergovernmental agreement, transition to an association of national metrology institutions etc.);  </a:t>
            </a:r>
            <a:endParaRPr lang="ru-RU" sz="1600" dirty="0">
              <a:latin typeface="+mj-lt"/>
            </a:endParaRPr>
          </a:p>
          <a:p>
            <a:pPr marL="288000" lvl="0">
              <a:buFont typeface="Wingdings" panose="05000000000000000000" pitchFamily="2" charset="2"/>
              <a:buChar char="§"/>
            </a:pPr>
            <a:r>
              <a:rPr lang="en-US" sz="1600" dirty="0">
                <a:latin typeface="+mj-lt"/>
              </a:rPr>
              <a:t>possible further actions to change the institutional status of COOMET (possibility and appropriateness of registration of a legal entity for the needs of COOMET and for the operation of the permanent Secretariat);</a:t>
            </a:r>
            <a:endParaRPr lang="ru-RU" sz="1600" dirty="0">
              <a:latin typeface="+mj-lt"/>
            </a:endParaRPr>
          </a:p>
          <a:p>
            <a:pPr marL="288000" lvl="0">
              <a:buFont typeface="Wingdings" panose="05000000000000000000" pitchFamily="2" charset="2"/>
              <a:buChar char="§"/>
            </a:pPr>
            <a:r>
              <a:rPr lang="en-US" sz="1600" dirty="0">
                <a:latin typeface="+mj-lt"/>
              </a:rPr>
              <a:t>possible further actions on funding of COOMET activities  (including options for building a fee scale for the future COOMET budget and items of the expenditure side of the budget).</a:t>
            </a:r>
            <a:endParaRPr lang="ru-RU" sz="1600" dirty="0">
              <a:latin typeface="+mj-lt"/>
            </a:endParaRPr>
          </a:p>
        </p:txBody>
      </p:sp>
      <p:pic>
        <p:nvPicPr>
          <p:cNvPr id="11" name="Рисунок 10"/>
          <p:cNvPicPr/>
          <p:nvPr/>
        </p:nvPicPr>
        <p:blipFill rotWithShape="1">
          <a:blip r:embed="rId2" cstate="print">
            <a:extLst>
              <a:ext uri="{28A0092B-C50C-407E-A947-70E740481C1C}">
                <a14:useLocalDpi xmlns:a14="http://schemas.microsoft.com/office/drawing/2010/main" val="0"/>
              </a:ext>
            </a:extLst>
          </a:blip>
          <a:srcRect l="11416" t="8488" r="11762" b="12407"/>
          <a:stretch/>
        </p:blipFill>
        <p:spPr bwMode="auto">
          <a:xfrm>
            <a:off x="312323" y="3582111"/>
            <a:ext cx="2667851" cy="1795405"/>
          </a:xfrm>
          <a:prstGeom prst="rect">
            <a:avLst/>
          </a:prstGeom>
          <a:noFill/>
          <a:ln>
            <a:noFill/>
          </a:ln>
          <a:extLst>
            <a:ext uri="{53640926-AAD7-44D8-BBD7-CCE9431645EC}">
              <a14:shadowObscured xmlns:a14="http://schemas.microsoft.com/office/drawing/2010/main"/>
            </a:ext>
          </a:extLst>
        </p:spPr>
      </p:pic>
      <p:sp>
        <p:nvSpPr>
          <p:cNvPr id="12" name="Прямоугольник 11"/>
          <p:cNvSpPr/>
          <p:nvPr/>
        </p:nvSpPr>
        <p:spPr>
          <a:xfrm>
            <a:off x="2051720" y="6075144"/>
            <a:ext cx="6725748" cy="646331"/>
          </a:xfrm>
          <a:prstGeom prst="rect">
            <a:avLst/>
          </a:prstGeom>
        </p:spPr>
        <p:txBody>
          <a:bodyPr wrap="square">
            <a:spAutoFit/>
          </a:bodyPr>
          <a:lstStyle/>
          <a:p>
            <a:r>
              <a:rPr lang="en-US" b="1" dirty="0">
                <a:latin typeface="+mj-lt"/>
              </a:rPr>
              <a:t>Discussion on all the issues continued</a:t>
            </a:r>
            <a:r>
              <a:rPr lang="en-US" b="1" dirty="0">
                <a:solidFill>
                  <a:srgbClr val="FF0000"/>
                </a:solidFill>
                <a:latin typeface="+mj-lt"/>
              </a:rPr>
              <a:t> </a:t>
            </a:r>
            <a:r>
              <a:rPr lang="en-US" b="1" dirty="0">
                <a:latin typeface="+mj-lt"/>
              </a:rPr>
              <a:t>within the WG for COOMET Strategy (in 2021 – 2022 four meetings of the WG were held</a:t>
            </a:r>
            <a:r>
              <a:rPr lang="ru-RU" b="1" dirty="0">
                <a:latin typeface="+mj-lt"/>
              </a:rPr>
              <a:t>).</a:t>
            </a:r>
          </a:p>
        </p:txBody>
      </p:sp>
    </p:spTree>
    <p:extLst>
      <p:ext uri="{BB962C8B-B14F-4D97-AF65-F5344CB8AC3E}">
        <p14:creationId xmlns:p14="http://schemas.microsoft.com/office/powerpoint/2010/main" val="317960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4</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p:txBody>
          <a:bodyPr>
            <a:normAutofit fontScale="90000"/>
          </a:bodyPr>
          <a:lstStyle/>
          <a:p>
            <a:r>
              <a:rPr lang="en-US" dirty="0"/>
              <a:t>Overview of significant developments and activities </a:t>
            </a:r>
            <a:br>
              <a:rPr lang="en-US" dirty="0"/>
            </a:br>
            <a:r>
              <a:rPr lang="en-US" dirty="0"/>
              <a:t>during the past year in COOMET</a:t>
            </a:r>
            <a:endParaRPr lang="en-GB" dirty="0"/>
          </a:p>
        </p:txBody>
      </p:sp>
      <p:graphicFrame>
        <p:nvGraphicFramePr>
          <p:cNvPr id="6" name="Таблица 5"/>
          <p:cNvGraphicFramePr>
            <a:graphicFrameLocks noGrp="1"/>
          </p:cNvGraphicFramePr>
          <p:nvPr>
            <p:extLst>
              <p:ext uri="{D42A27DB-BD31-4B8C-83A1-F6EECF244321}">
                <p14:modId xmlns:p14="http://schemas.microsoft.com/office/powerpoint/2010/main" val="2634871837"/>
              </p:ext>
            </p:extLst>
          </p:nvPr>
        </p:nvGraphicFramePr>
        <p:xfrm>
          <a:off x="323528" y="2828078"/>
          <a:ext cx="8496944" cy="3528272"/>
        </p:xfrm>
        <a:graphic>
          <a:graphicData uri="http://schemas.openxmlformats.org/drawingml/2006/table">
            <a:tbl>
              <a:tblPr>
                <a:tableStyleId>{BC89EF96-8CEA-46FF-86C4-4CE0E7609802}</a:tableStyleId>
              </a:tblPr>
              <a:tblGrid>
                <a:gridCol w="8496944">
                  <a:extLst>
                    <a:ext uri="{9D8B030D-6E8A-4147-A177-3AD203B41FA5}">
                      <a16:colId xmlns:a16="http://schemas.microsoft.com/office/drawing/2014/main" val="3672579004"/>
                    </a:ext>
                  </a:extLst>
                </a:gridCol>
              </a:tblGrid>
              <a:tr h="471705">
                <a:tc>
                  <a:txBody>
                    <a:bodyPr/>
                    <a:lstStyle/>
                    <a:p>
                      <a:pPr algn="just">
                        <a:spcBef>
                          <a:spcPts val="100"/>
                        </a:spcBef>
                        <a:spcAft>
                          <a:spcPts val="100"/>
                        </a:spcAft>
                      </a:pPr>
                      <a:r>
                        <a:rPr lang="en-US" sz="1600" b="1" i="0" dirty="0">
                          <a:solidFill>
                            <a:schemeClr val="tx1"/>
                          </a:solidFill>
                          <a:effectLst/>
                          <a:latin typeface="+mj-lt"/>
                          <a:ea typeface="Times New Roman" panose="02020603050405020304" pitchFamily="18" charset="0"/>
                        </a:rPr>
                        <a:t>To recommend to the COOMET Committee to suspend the activities of the Working Group for Preparation of the COOMET Development Strategy.</a:t>
                      </a:r>
                      <a:endParaRPr lang="ru-RU" sz="1600" b="1" i="0" dirty="0">
                        <a:solidFill>
                          <a:schemeClr val="tx1"/>
                        </a:solidFill>
                        <a:effectLst/>
                        <a:latin typeface="+mj-lt"/>
                        <a:ea typeface="Times New Roman" panose="02020603050405020304" pitchFamily="18" charset="0"/>
                      </a:endParaRPr>
                    </a:p>
                  </a:txBody>
                  <a:tcPr marL="68580" marR="68580" marT="0" marB="0">
                    <a:solidFill>
                      <a:srgbClr val="CCFFCC"/>
                    </a:solidFill>
                  </a:tcPr>
                </a:tc>
                <a:extLst>
                  <a:ext uri="{0D108BD9-81ED-4DB2-BD59-A6C34878D82A}">
                    <a16:rowId xmlns:a16="http://schemas.microsoft.com/office/drawing/2014/main" val="4050831618"/>
                  </a:ext>
                </a:extLst>
              </a:tr>
              <a:tr h="471705">
                <a:tc>
                  <a:txBody>
                    <a:bodyPr/>
                    <a:lstStyle/>
                    <a:p>
                      <a:pPr algn="just">
                        <a:spcAft>
                          <a:spcPts val="0"/>
                        </a:spcAft>
                      </a:pPr>
                      <a:r>
                        <a:rPr lang="en-US" sz="1600" i="0" dirty="0">
                          <a:solidFill>
                            <a:schemeClr val="tx1"/>
                          </a:solidFill>
                          <a:effectLst/>
                          <a:latin typeface="+mj-lt"/>
                          <a:ea typeface="Times New Roman" panose="02020603050405020304" pitchFamily="18" charset="0"/>
                        </a:rPr>
                        <a:t>To take note of the achievements of the WG for Strategy as to the change of the institutional status of COOMET and to use them in reactivating WG activities.</a:t>
                      </a:r>
                      <a:endParaRPr lang="ru-RU" sz="1600" i="0" dirty="0">
                        <a:solidFill>
                          <a:schemeClr val="tx1"/>
                        </a:solidFill>
                        <a:effectLst/>
                        <a:latin typeface="+mj-lt"/>
                        <a:ea typeface="Times New Roman" panose="02020603050405020304" pitchFamily="18" charset="0"/>
                      </a:endParaRPr>
                    </a:p>
                  </a:txBody>
                  <a:tcPr marL="68580" marR="68580" marT="0" marB="0"/>
                </a:tc>
                <a:extLst>
                  <a:ext uri="{0D108BD9-81ED-4DB2-BD59-A6C34878D82A}">
                    <a16:rowId xmlns:a16="http://schemas.microsoft.com/office/drawing/2014/main" val="1413763551"/>
                  </a:ext>
                </a:extLst>
              </a:tr>
              <a:tr h="707557">
                <a:tc>
                  <a:txBody>
                    <a:bodyPr/>
                    <a:lstStyle/>
                    <a:p>
                      <a:pPr algn="just">
                        <a:spcAft>
                          <a:spcPts val="0"/>
                        </a:spcAft>
                      </a:pPr>
                      <a:r>
                        <a:rPr lang="en-US" sz="1600" i="0" dirty="0">
                          <a:solidFill>
                            <a:schemeClr val="tx1"/>
                          </a:solidFill>
                          <a:effectLst/>
                          <a:latin typeface="+mj-lt"/>
                          <a:ea typeface="Times New Roman" panose="02020603050405020304" pitchFamily="18" charset="0"/>
                        </a:rPr>
                        <a:t>To endorse in general proposals of the WG for Strategy on the formation of the revenue and expenditure side of the COOMET budget and to use them as a basis for a feasibility study of the COOMET budget and to use them in reactivating WG activities.</a:t>
                      </a:r>
                      <a:endParaRPr lang="ru-RU" sz="1600" i="0" dirty="0">
                        <a:solidFill>
                          <a:schemeClr val="tx1"/>
                        </a:solidFill>
                        <a:effectLst/>
                        <a:latin typeface="+mj-lt"/>
                        <a:ea typeface="Times New Roman" panose="02020603050405020304" pitchFamily="18" charset="0"/>
                      </a:endParaRPr>
                    </a:p>
                  </a:txBody>
                  <a:tcPr marL="68580" marR="68580" marT="0" marB="0"/>
                </a:tc>
                <a:extLst>
                  <a:ext uri="{0D108BD9-81ED-4DB2-BD59-A6C34878D82A}">
                    <a16:rowId xmlns:a16="http://schemas.microsoft.com/office/drawing/2014/main" val="1159937105"/>
                  </a:ext>
                </a:extLst>
              </a:tr>
              <a:tr h="471705">
                <a:tc>
                  <a:txBody>
                    <a:bodyPr/>
                    <a:lstStyle/>
                    <a:p>
                      <a:pPr algn="just">
                        <a:spcBef>
                          <a:spcPts val="100"/>
                        </a:spcBef>
                        <a:spcAft>
                          <a:spcPts val="100"/>
                        </a:spcAft>
                      </a:pPr>
                      <a:r>
                        <a:rPr lang="en-US" sz="1600" i="0" dirty="0">
                          <a:solidFill>
                            <a:schemeClr val="tx1"/>
                          </a:solidFill>
                          <a:effectLst/>
                          <a:latin typeface="+mj-lt"/>
                          <a:ea typeface="Times New Roman" panose="02020603050405020304" pitchFamily="18" charset="0"/>
                        </a:rPr>
                        <a:t>To continue discussion on the update of tasks and fields of cooperation in legal metrology within the COOMET Presidential Council.</a:t>
                      </a:r>
                      <a:endParaRPr lang="ru-RU" sz="1600" i="0" dirty="0">
                        <a:solidFill>
                          <a:schemeClr val="tx1"/>
                        </a:solidFill>
                        <a:effectLst/>
                        <a:latin typeface="+mj-lt"/>
                        <a:ea typeface="Times New Roman" panose="02020603050405020304" pitchFamily="18" charset="0"/>
                      </a:endParaRPr>
                    </a:p>
                  </a:txBody>
                  <a:tcPr marL="68580" marR="68580" marT="0" marB="0"/>
                </a:tc>
                <a:extLst>
                  <a:ext uri="{0D108BD9-81ED-4DB2-BD59-A6C34878D82A}">
                    <a16:rowId xmlns:a16="http://schemas.microsoft.com/office/drawing/2014/main" val="1045455724"/>
                  </a:ext>
                </a:extLst>
              </a:tr>
              <a:tr h="1333712">
                <a:tc>
                  <a:txBody>
                    <a:bodyPr/>
                    <a:lstStyle/>
                    <a:p>
                      <a:pPr algn="just">
                        <a:spcAft>
                          <a:spcPts val="0"/>
                        </a:spcAft>
                      </a:pPr>
                      <a:r>
                        <a:rPr lang="en-US" sz="1600" i="0" dirty="0">
                          <a:solidFill>
                            <a:schemeClr val="tx1"/>
                          </a:solidFill>
                          <a:effectLst/>
                          <a:latin typeface="+mj-lt"/>
                          <a:ea typeface="Times New Roman" panose="02020603050405020304" pitchFamily="18" charset="0"/>
                          <a:cs typeface="Times New Roman" panose="02020603050405020304" pitchFamily="18" charset="0"/>
                        </a:rPr>
                        <a:t>To request the COOMET Secretariat </a:t>
                      </a:r>
                      <a:r>
                        <a:rPr lang="en-US" sz="1600" b="1" i="0" dirty="0">
                          <a:solidFill>
                            <a:schemeClr val="tx1"/>
                          </a:solidFill>
                          <a:effectLst/>
                          <a:latin typeface="+mj-lt"/>
                          <a:ea typeface="Times New Roman" panose="02020603050405020304" pitchFamily="18" charset="0"/>
                          <a:cs typeface="Times New Roman" panose="02020603050405020304" pitchFamily="18" charset="0"/>
                        </a:rPr>
                        <a:t>to organize a survey among COOMET Committee members to identify their vision for possible options to enhance cooperation without changing the organizational and legal form of COOMET </a:t>
                      </a:r>
                      <a:r>
                        <a:rPr lang="en-US" sz="1600" i="0" dirty="0">
                          <a:solidFill>
                            <a:schemeClr val="tx1"/>
                          </a:solidFill>
                          <a:effectLst/>
                          <a:latin typeface="+mj-lt"/>
                          <a:ea typeface="Times New Roman" panose="02020603050405020304" pitchFamily="18" charset="0"/>
                          <a:cs typeface="Times New Roman" panose="02020603050405020304" pitchFamily="18" charset="0"/>
                        </a:rPr>
                        <a:t>(in view of the discussion held at the 13</a:t>
                      </a:r>
                      <a:r>
                        <a:rPr lang="en-US" sz="1600" i="0" baseline="30000" dirty="0">
                          <a:solidFill>
                            <a:schemeClr val="tx1"/>
                          </a:solidFill>
                          <a:effectLst/>
                          <a:latin typeface="+mj-lt"/>
                          <a:ea typeface="Times New Roman" panose="02020603050405020304" pitchFamily="18" charset="0"/>
                          <a:cs typeface="Times New Roman" panose="02020603050405020304" pitchFamily="18" charset="0"/>
                        </a:rPr>
                        <a:t>th</a:t>
                      </a:r>
                      <a:r>
                        <a:rPr lang="en-US" sz="1600" i="0" dirty="0">
                          <a:solidFill>
                            <a:schemeClr val="tx1"/>
                          </a:solidFill>
                          <a:effectLst/>
                          <a:latin typeface="+mj-lt"/>
                          <a:ea typeface="Times New Roman" panose="02020603050405020304" pitchFamily="18" charset="0"/>
                          <a:cs typeface="Times New Roman" panose="02020603050405020304" pitchFamily="18" charset="0"/>
                        </a:rPr>
                        <a:t> meeting of the WG for Strategy (17.02.2022))</a:t>
                      </a:r>
                      <a:r>
                        <a:rPr lang="ru-RU" sz="1600" i="0" dirty="0">
                          <a:solidFill>
                            <a:schemeClr val="tx1"/>
                          </a:solidFill>
                          <a:effectLst/>
                          <a:latin typeface="+mj-lt"/>
                          <a:ea typeface="Times New Roman" panose="02020603050405020304" pitchFamily="18" charset="0"/>
                          <a:cs typeface="Times New Roman" panose="02020603050405020304" pitchFamily="18" charset="0"/>
                        </a:rPr>
                        <a:t> </a:t>
                      </a:r>
                      <a:r>
                        <a:rPr lang="en-US" sz="1600" i="0" dirty="0">
                          <a:solidFill>
                            <a:schemeClr val="tx1"/>
                          </a:solidFill>
                          <a:effectLst/>
                          <a:latin typeface="+mj-lt"/>
                          <a:ea typeface="Times New Roman" panose="02020603050405020304" pitchFamily="18" charset="0"/>
                          <a:cs typeface="Times New Roman" panose="02020603050405020304" pitchFamily="18" charset="0"/>
                        </a:rPr>
                        <a:t>by 01.10.2022.</a:t>
                      </a:r>
                      <a:endParaRPr lang="ru-RU" sz="1400" i="0" dirty="0">
                        <a:solidFill>
                          <a:schemeClr val="tx1"/>
                        </a:solidFill>
                        <a:effectLst/>
                        <a:latin typeface="+mj-lt"/>
                        <a:ea typeface="Times New Roman" panose="02020603050405020304" pitchFamily="18" charset="0"/>
                        <a:cs typeface="Times New Roman" panose="02020603050405020304" pitchFamily="18" charset="0"/>
                      </a:endParaRPr>
                    </a:p>
                    <a:p>
                      <a:pPr algn="just">
                        <a:spcAft>
                          <a:spcPts val="0"/>
                        </a:spcAft>
                      </a:pPr>
                      <a:r>
                        <a:rPr lang="en-US" sz="1600" i="0" dirty="0">
                          <a:solidFill>
                            <a:schemeClr val="tx1"/>
                          </a:solidFill>
                          <a:effectLst/>
                          <a:latin typeface="+mj-lt"/>
                          <a:ea typeface="Times New Roman" panose="02020603050405020304" pitchFamily="18" charset="0"/>
                          <a:cs typeface="Times New Roman" panose="02020603050405020304" pitchFamily="18" charset="0"/>
                        </a:rPr>
                        <a:t>To present the results at the next COOMET Committee meeting. </a:t>
                      </a:r>
                      <a:endParaRPr lang="ru-RU" sz="1400" i="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929878946"/>
                  </a:ext>
                </a:extLst>
              </a:tr>
            </a:tbl>
          </a:graphicData>
        </a:graphic>
      </p:graphicFrame>
      <p:sp>
        <p:nvSpPr>
          <p:cNvPr id="7" name="Прямоугольник 6"/>
          <p:cNvSpPr/>
          <p:nvPr/>
        </p:nvSpPr>
        <p:spPr>
          <a:xfrm>
            <a:off x="323528" y="2068950"/>
            <a:ext cx="8892480" cy="646331"/>
          </a:xfrm>
          <a:prstGeom prst="rect">
            <a:avLst/>
          </a:prstGeom>
        </p:spPr>
        <p:txBody>
          <a:bodyPr wrap="square">
            <a:spAutoFit/>
          </a:bodyPr>
          <a:lstStyle/>
          <a:p>
            <a:r>
              <a:rPr lang="en-US" u="sng" dirty="0">
                <a:latin typeface="+mj-lt"/>
              </a:rPr>
              <a:t>Resolutions of the 2</a:t>
            </a:r>
            <a:r>
              <a:rPr lang="ru-RU" u="sng" dirty="0">
                <a:latin typeface="+mj-lt"/>
              </a:rPr>
              <a:t>9</a:t>
            </a:r>
            <a:r>
              <a:rPr lang="en-US" u="sng" baseline="30000" dirty="0" err="1">
                <a:latin typeface="+mj-lt"/>
              </a:rPr>
              <a:t>th</a:t>
            </a:r>
            <a:r>
              <a:rPr lang="en-US" u="sng" dirty="0">
                <a:latin typeface="+mj-lt"/>
              </a:rPr>
              <a:t> COOMET Presidential Council meeting</a:t>
            </a:r>
            <a:r>
              <a:rPr lang="ru-RU" u="sng" dirty="0">
                <a:latin typeface="+mj-lt"/>
              </a:rPr>
              <a:t> (13 </a:t>
            </a:r>
            <a:r>
              <a:rPr lang="en-US" u="sng" dirty="0">
                <a:latin typeface="+mj-lt"/>
              </a:rPr>
              <a:t>June 2022, online)</a:t>
            </a:r>
            <a:r>
              <a:rPr lang="ru-RU" u="sng" dirty="0">
                <a:latin typeface="+mj-lt"/>
              </a:rPr>
              <a:t>:</a:t>
            </a:r>
          </a:p>
          <a:p>
            <a:endParaRPr lang="ru-RU" b="1" dirty="0">
              <a:solidFill>
                <a:srgbClr val="003399"/>
              </a:solidFill>
              <a:latin typeface="Arial Narrow" panose="020B0606020202030204" pitchFamily="34" charset="0"/>
            </a:endParaRPr>
          </a:p>
        </p:txBody>
      </p:sp>
      <p:sp>
        <p:nvSpPr>
          <p:cNvPr id="8" name="Прямоугольник 7"/>
          <p:cNvSpPr/>
          <p:nvPr/>
        </p:nvSpPr>
        <p:spPr>
          <a:xfrm>
            <a:off x="4026272" y="2482876"/>
            <a:ext cx="4794200" cy="261610"/>
          </a:xfrm>
          <a:prstGeom prst="rect">
            <a:avLst/>
          </a:prstGeom>
          <a:solidFill>
            <a:srgbClr val="CCFFCC"/>
          </a:solidFill>
        </p:spPr>
        <p:txBody>
          <a:bodyPr wrap="square">
            <a:spAutoFit/>
          </a:bodyPr>
          <a:lstStyle/>
          <a:p>
            <a:r>
              <a:rPr lang="en-US" sz="1100" b="1" i="1" dirty="0">
                <a:solidFill>
                  <a:srgbClr val="000099"/>
                </a:solidFill>
                <a:latin typeface="Arial Narrow" panose="020B0606020202030204" pitchFamily="34" charset="0"/>
              </a:rPr>
              <a:t>The issue will be submitted to the COOMET Committee for approval</a:t>
            </a:r>
            <a:r>
              <a:rPr lang="ru-RU" sz="1100" b="1" i="1" dirty="0">
                <a:solidFill>
                  <a:srgbClr val="000099"/>
                </a:solidFill>
                <a:latin typeface="Arial Narrow" panose="020B0606020202030204" pitchFamily="34" charset="0"/>
              </a:rPr>
              <a:t> (25-27.10.2022)</a:t>
            </a:r>
            <a:endParaRPr lang="ru-RU" sz="900" b="1" i="1" dirty="0">
              <a:solidFill>
                <a:srgbClr val="000099"/>
              </a:solidFill>
              <a:latin typeface="Arial Narrow" panose="020B0606020202030204" pitchFamily="34" charset="0"/>
            </a:endParaRPr>
          </a:p>
        </p:txBody>
      </p:sp>
    </p:spTree>
    <p:extLst>
      <p:ext uri="{BB962C8B-B14F-4D97-AF65-F5344CB8AC3E}">
        <p14:creationId xmlns:p14="http://schemas.microsoft.com/office/powerpoint/2010/main" val="1099409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5</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p:txBody>
          <a:bodyPr>
            <a:normAutofit fontScale="90000"/>
          </a:bodyPr>
          <a:lstStyle/>
          <a:p>
            <a:r>
              <a:rPr lang="en-GB" dirty="0"/>
              <a:t>Overview of most urgent technical </a:t>
            </a:r>
            <a:br>
              <a:rPr lang="en-GB" dirty="0"/>
            </a:br>
            <a:r>
              <a:rPr lang="en-GB" dirty="0"/>
              <a:t>and other legal metrology issues in the region </a:t>
            </a:r>
            <a:br>
              <a:rPr lang="en-GB" dirty="0"/>
            </a:br>
            <a:r>
              <a:rPr lang="en-GB" dirty="0"/>
              <a:t>during the past year in </a:t>
            </a:r>
            <a:r>
              <a:rPr lang="en-US" dirty="0"/>
              <a:t>COOMET</a:t>
            </a:r>
            <a:endParaRPr lang="en-GB" dirty="0"/>
          </a:p>
        </p:txBody>
      </p:sp>
      <p:sp>
        <p:nvSpPr>
          <p:cNvPr id="5" name="Rectangle 6">
            <a:extLst>
              <a:ext uri="{FF2B5EF4-FFF2-40B4-BE49-F238E27FC236}">
                <a16:creationId xmlns:a16="http://schemas.microsoft.com/office/drawing/2014/main" id="{609F9BB4-A1EA-104E-AD7F-54E212E74934}"/>
              </a:ext>
            </a:extLst>
          </p:cNvPr>
          <p:cNvSpPr>
            <a:spLocks noGrp="1"/>
          </p:cNvSpPr>
          <p:nvPr>
            <p:ph idx="1"/>
          </p:nvPr>
        </p:nvSpPr>
        <p:spPr>
          <a:xfrm>
            <a:off x="375114" y="2348880"/>
            <a:ext cx="8589373" cy="400110"/>
          </a:xfrm>
          <a:prstGeom prst="rect">
            <a:avLst/>
          </a:prstGeom>
        </p:spPr>
        <p:txBody>
          <a:bodyPr wrap="square">
            <a:spAutoFit/>
          </a:bodyPr>
          <a:lstStyle/>
          <a:p>
            <a:pPr marL="0" indent="0">
              <a:buNone/>
            </a:pPr>
            <a:r>
              <a:rPr lang="en-US" altLang="ru-RU" b="1" dirty="0">
                <a:solidFill>
                  <a:srgbClr val="000099"/>
                </a:solidFill>
                <a:latin typeface="Calibri" pitchFamily="34" charset="0"/>
              </a:rPr>
              <a:t>2</a:t>
            </a:r>
            <a:r>
              <a:rPr lang="ru-RU" altLang="ru-RU" b="1" dirty="0">
                <a:solidFill>
                  <a:srgbClr val="000099"/>
                </a:solidFill>
                <a:latin typeface="Calibri" pitchFamily="34" charset="0"/>
              </a:rPr>
              <a:t>2</a:t>
            </a:r>
            <a:r>
              <a:rPr lang="en-US" altLang="ru-RU" b="1" baseline="30000" dirty="0" err="1">
                <a:solidFill>
                  <a:srgbClr val="000099"/>
                </a:solidFill>
                <a:latin typeface="Calibri" pitchFamily="34" charset="0"/>
              </a:rPr>
              <a:t>nd</a:t>
            </a:r>
            <a:r>
              <a:rPr lang="en-US" altLang="ru-RU" b="1" dirty="0">
                <a:solidFill>
                  <a:srgbClr val="000099"/>
                </a:solidFill>
                <a:latin typeface="Calibri" pitchFamily="34" charset="0"/>
              </a:rPr>
              <a:t> TC 2 “Legal metrology” meeting was held online on 27-28 September 2021</a:t>
            </a:r>
            <a:endParaRPr lang="uk-UA" altLang="ru-RU" b="1" dirty="0">
              <a:solidFill>
                <a:srgbClr val="000099"/>
              </a:solidFill>
              <a:latin typeface="Calibri" pitchFamily="34" charset="0"/>
            </a:endParaRPr>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987" y="3077544"/>
            <a:ext cx="4280820" cy="2483376"/>
          </a:xfrm>
          <a:prstGeom prst="rect">
            <a:avLst/>
          </a:prstGeom>
        </p:spPr>
      </p:pic>
      <p:sp>
        <p:nvSpPr>
          <p:cNvPr id="12" name="Rectangle 1">
            <a:extLst>
              <a:ext uri="{FF2B5EF4-FFF2-40B4-BE49-F238E27FC236}">
                <a16:creationId xmlns:a16="http://schemas.microsoft.com/office/drawing/2014/main" id="{CEDDA003-32B1-714C-869A-2F4253197AF8}"/>
              </a:ext>
            </a:extLst>
          </p:cNvPr>
          <p:cNvSpPr>
            <a:spLocks noChangeArrowheads="1"/>
          </p:cNvSpPr>
          <p:nvPr/>
        </p:nvSpPr>
        <p:spPr bwMode="auto">
          <a:xfrm>
            <a:off x="4860032" y="2909252"/>
            <a:ext cx="4024429" cy="3447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a:r>
              <a:rPr lang="en-GB" altLang="en-UA" sz="1800" b="1" dirty="0">
                <a:latin typeface="+mj-lt"/>
              </a:rPr>
              <a:t>Exclusion of subcommittees from the structure of TC2</a:t>
            </a:r>
          </a:p>
          <a:p>
            <a:pPr algn="just"/>
            <a:endParaRPr lang="en-GB" altLang="en-UA" sz="2000" b="1" dirty="0">
              <a:latin typeface="+mj-lt"/>
            </a:endParaRPr>
          </a:p>
          <a:p>
            <a:pPr algn="just"/>
            <a:r>
              <a:rPr lang="en-US" sz="1800" b="1" dirty="0">
                <a:solidFill>
                  <a:srgbClr val="002060"/>
                </a:solidFill>
                <a:latin typeface="+mj-lt"/>
              </a:rPr>
              <a:t>Fields of cooperation in LM</a:t>
            </a:r>
            <a:r>
              <a:rPr lang="ru-RU" sz="1800" b="1" dirty="0">
                <a:solidFill>
                  <a:srgbClr val="002060"/>
                </a:solidFill>
                <a:latin typeface="+mj-lt"/>
              </a:rPr>
              <a:t>:</a:t>
            </a:r>
            <a:endParaRPr lang="en-US" sz="1800" b="1" dirty="0">
              <a:solidFill>
                <a:srgbClr val="002060"/>
              </a:solidFill>
              <a:latin typeface="+mj-lt"/>
            </a:endParaRPr>
          </a:p>
          <a:p>
            <a:r>
              <a:rPr lang="en-GB" sz="1800" dirty="0">
                <a:latin typeface="+mj-lt"/>
              </a:rPr>
              <a:t>1</a:t>
            </a:r>
            <a:r>
              <a:rPr lang="ru-RU" sz="1800" dirty="0">
                <a:latin typeface="+mj-lt"/>
              </a:rPr>
              <a:t>.</a:t>
            </a:r>
            <a:r>
              <a:rPr lang="en-GB" sz="1800" dirty="0">
                <a:latin typeface="+mj-lt"/>
              </a:rPr>
              <a:t>Measuring devices in the field of </a:t>
            </a:r>
            <a:r>
              <a:rPr lang="en-US" sz="1800" dirty="0">
                <a:latin typeface="+mj-lt"/>
              </a:rPr>
              <a:t>LM</a:t>
            </a:r>
          </a:p>
          <a:p>
            <a:r>
              <a:rPr lang="ru-RU" sz="1800" dirty="0">
                <a:latin typeface="+mj-lt"/>
              </a:rPr>
              <a:t>2.</a:t>
            </a:r>
            <a:r>
              <a:rPr lang="en-GB" sz="1800" dirty="0">
                <a:latin typeface="+mj-lt"/>
              </a:rPr>
              <a:t>Measuring systems in the field of </a:t>
            </a:r>
            <a:r>
              <a:rPr lang="en-US" sz="1800" dirty="0">
                <a:latin typeface="+mj-lt"/>
              </a:rPr>
              <a:t>LM</a:t>
            </a:r>
            <a:r>
              <a:rPr lang="en-GB" sz="1800" dirty="0">
                <a:latin typeface="+mj-lt"/>
              </a:rPr>
              <a:t> </a:t>
            </a:r>
            <a:br>
              <a:rPr lang="en-GB" sz="1800" dirty="0">
                <a:latin typeface="+mj-lt"/>
              </a:rPr>
            </a:br>
            <a:r>
              <a:rPr lang="ru-RU" sz="1800" dirty="0">
                <a:latin typeface="+mj-lt"/>
              </a:rPr>
              <a:t>3.</a:t>
            </a:r>
            <a:r>
              <a:rPr lang="en-GB" sz="1800" dirty="0">
                <a:latin typeface="+mj-lt"/>
              </a:rPr>
              <a:t>Medical equipment with measuring functions </a:t>
            </a:r>
          </a:p>
          <a:p>
            <a:r>
              <a:rPr lang="ru-RU" sz="1800" dirty="0">
                <a:latin typeface="+mj-lt"/>
              </a:rPr>
              <a:t>4.</a:t>
            </a:r>
            <a:r>
              <a:rPr lang="en-GB" sz="1800" dirty="0">
                <a:latin typeface="+mj-lt"/>
              </a:rPr>
              <a:t>Conformity assessment of MI</a:t>
            </a:r>
            <a:endParaRPr lang="en-UA" sz="1800" dirty="0">
              <a:latin typeface="+mj-lt"/>
              <a:cs typeface="Calibri" panose="020F0502020204030204" pitchFamily="34" charset="0"/>
            </a:endParaRPr>
          </a:p>
          <a:p>
            <a:r>
              <a:rPr lang="ru-RU" sz="1800" dirty="0">
                <a:latin typeface="+mj-lt"/>
              </a:rPr>
              <a:t>5.</a:t>
            </a:r>
            <a:r>
              <a:rPr lang="en-GB" sz="1800" dirty="0">
                <a:latin typeface="+mj-lt"/>
              </a:rPr>
              <a:t>Digitalization in LM</a:t>
            </a:r>
          </a:p>
          <a:p>
            <a:r>
              <a:rPr lang="ru-RU" sz="1800" dirty="0">
                <a:solidFill>
                  <a:srgbClr val="C00000"/>
                </a:solidFill>
                <a:latin typeface="+mj-lt"/>
              </a:rPr>
              <a:t>6.</a:t>
            </a:r>
            <a:r>
              <a:rPr lang="en-US" sz="1800" dirty="0">
                <a:solidFill>
                  <a:srgbClr val="C00000"/>
                </a:solidFill>
                <a:latin typeface="+mj-lt"/>
              </a:rPr>
              <a:t>General principles of metrological control and supervision</a:t>
            </a:r>
            <a:r>
              <a:rPr lang="ru-RU" sz="1800" dirty="0">
                <a:solidFill>
                  <a:srgbClr val="C00000"/>
                </a:solidFill>
                <a:latin typeface="+mj-lt"/>
              </a:rPr>
              <a:t> </a:t>
            </a:r>
            <a:endParaRPr lang="en-UA" sz="1800" dirty="0">
              <a:solidFill>
                <a:srgbClr val="C00000"/>
              </a:solidFill>
              <a:latin typeface="+mj-lt"/>
              <a:cs typeface="Calibri" panose="020F0502020204030204" pitchFamily="34" charset="0"/>
            </a:endParaRPr>
          </a:p>
        </p:txBody>
      </p:sp>
      <p:pic>
        <p:nvPicPr>
          <p:cNvPr id="13" name="Picture 7" descr="Shape, arrow&#10;&#10;Description automatically generated">
            <a:extLst>
              <a:ext uri="{FF2B5EF4-FFF2-40B4-BE49-F238E27FC236}">
                <a16:creationId xmlns:a16="http://schemas.microsoft.com/office/drawing/2014/main" id="{DC41F47D-8199-B94B-8639-EE855B06A70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6713117" y="3140968"/>
            <a:ext cx="632171" cy="632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Рисунок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12908" y="5733256"/>
            <a:ext cx="738384" cy="553788"/>
          </a:xfrm>
          <a:prstGeom prst="rect">
            <a:avLst/>
          </a:prstGeom>
        </p:spPr>
      </p:pic>
    </p:spTree>
    <p:extLst>
      <p:ext uri="{BB962C8B-B14F-4D97-AF65-F5344CB8AC3E}">
        <p14:creationId xmlns:p14="http://schemas.microsoft.com/office/powerpoint/2010/main" val="4260330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6</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p:txBody>
          <a:bodyPr>
            <a:normAutofit fontScale="90000"/>
          </a:bodyPr>
          <a:lstStyle/>
          <a:p>
            <a:r>
              <a:rPr lang="en-GB" dirty="0"/>
              <a:t>Overview of most urgent technical </a:t>
            </a:r>
            <a:br>
              <a:rPr lang="en-GB" dirty="0"/>
            </a:br>
            <a:r>
              <a:rPr lang="en-GB" dirty="0"/>
              <a:t>and other legal metrology issues in the region </a:t>
            </a:r>
            <a:br>
              <a:rPr lang="en-GB" dirty="0"/>
            </a:br>
            <a:r>
              <a:rPr lang="en-GB" dirty="0"/>
              <a:t>during the past year in </a:t>
            </a:r>
            <a:r>
              <a:rPr lang="en-US" dirty="0"/>
              <a:t>COOMET</a:t>
            </a:r>
            <a:endParaRPr lang="en-GB" dirty="0"/>
          </a:p>
        </p:txBody>
      </p:sp>
      <p:sp>
        <p:nvSpPr>
          <p:cNvPr id="9" name="Title 1">
            <a:extLst>
              <a:ext uri="{FF2B5EF4-FFF2-40B4-BE49-F238E27FC236}">
                <a16:creationId xmlns:a16="http://schemas.microsoft.com/office/drawing/2014/main" id="{DC552090-FE49-1348-A840-FE4023AB3693}"/>
              </a:ext>
            </a:extLst>
          </p:cNvPr>
          <p:cNvSpPr txBox="1">
            <a:spLocks noGrp="1"/>
          </p:cNvSpPr>
          <p:nvPr>
            <p:ph idx="1"/>
          </p:nvPr>
        </p:nvSpPr>
        <p:spPr>
          <a:xfrm>
            <a:off x="457200" y="2242355"/>
            <a:ext cx="8075240" cy="50405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000" b="1" kern="1200">
                <a:solidFill>
                  <a:schemeClr val="tx1"/>
                </a:solidFill>
                <a:latin typeface="+mj-lt"/>
                <a:ea typeface="+mj-ea"/>
                <a:cs typeface="+mj-cs"/>
              </a:defRPr>
            </a:lvl1pPr>
          </a:lstStyle>
          <a:p>
            <a:r>
              <a:rPr lang="en-US" sz="2000" dirty="0">
                <a:solidFill>
                  <a:srgbClr val="000099"/>
                </a:solidFill>
              </a:rPr>
              <a:t>Activities </a:t>
            </a:r>
            <a:r>
              <a:rPr lang="en-GB" sz="2000" dirty="0">
                <a:solidFill>
                  <a:srgbClr val="000099"/>
                </a:solidFill>
              </a:rPr>
              <a:t>of COOMET TC 2 “Legal Metrology” in 2022</a:t>
            </a:r>
          </a:p>
        </p:txBody>
      </p:sp>
      <p:sp>
        <p:nvSpPr>
          <p:cNvPr id="10" name="Content Placeholder 3">
            <a:extLst>
              <a:ext uri="{FF2B5EF4-FFF2-40B4-BE49-F238E27FC236}">
                <a16:creationId xmlns:a16="http://schemas.microsoft.com/office/drawing/2014/main" id="{3094F870-CD4E-4EFF-9E1A-6A0E98D4AE22}"/>
              </a:ext>
            </a:extLst>
          </p:cNvPr>
          <p:cNvSpPr txBox="1">
            <a:spLocks/>
          </p:cNvSpPr>
          <p:nvPr/>
        </p:nvSpPr>
        <p:spPr>
          <a:xfrm>
            <a:off x="611560" y="2699717"/>
            <a:ext cx="8352928" cy="381642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b="1" u="sng" dirty="0">
                <a:latin typeface="Calibri" pitchFamily="34" charset="0"/>
              </a:rPr>
              <a:t>Translation</a:t>
            </a:r>
            <a:endParaRPr lang="uk-UA" b="1" u="sng" dirty="0">
              <a:latin typeface="Calibri" pitchFamily="34" charset="0"/>
            </a:endParaRPr>
          </a:p>
          <a:p>
            <a:r>
              <a:rPr lang="en-GB" dirty="0">
                <a:latin typeface="Calibri" pitchFamily="34" charset="0"/>
              </a:rPr>
              <a:t>Translation of the Brochure UNIDO-OIML "Certification of measuring instruments"</a:t>
            </a:r>
            <a:endParaRPr lang="uk-UA" dirty="0">
              <a:latin typeface="Calibri" pitchFamily="34" charset="0"/>
            </a:endParaRPr>
          </a:p>
          <a:p>
            <a:r>
              <a:rPr lang="en-GB" dirty="0">
                <a:latin typeface="Calibri" pitchFamily="34" charset="0"/>
              </a:rPr>
              <a:t>Translation of Document OIML D1:2020</a:t>
            </a:r>
          </a:p>
          <a:p>
            <a:r>
              <a:rPr lang="en-GB" dirty="0">
                <a:latin typeface="Calibri" pitchFamily="34" charset="0"/>
              </a:rPr>
              <a:t>Translation of D10, D30, D32, R75, G14</a:t>
            </a:r>
          </a:p>
          <a:p>
            <a:pPr marL="0" indent="0">
              <a:buFont typeface="Arial" panose="020B0604020202020204" pitchFamily="34" charset="0"/>
              <a:buNone/>
            </a:pPr>
            <a:endParaRPr lang="en-US" dirty="0">
              <a:latin typeface="Calibri" pitchFamily="34" charset="0"/>
            </a:endParaRPr>
          </a:p>
          <a:p>
            <a:pPr marL="0" indent="0">
              <a:buFont typeface="Arial" panose="020B0604020202020204" pitchFamily="34" charset="0"/>
              <a:buNone/>
            </a:pPr>
            <a:r>
              <a:rPr lang="en-US" b="1" u="sng" dirty="0">
                <a:latin typeface="Calibri" pitchFamily="34" charset="0"/>
              </a:rPr>
              <a:t>Drafting</a:t>
            </a:r>
            <a:r>
              <a:rPr lang="en-GB" b="1" u="sng" dirty="0">
                <a:latin typeface="Calibri" pitchFamily="34" charset="0"/>
              </a:rPr>
              <a:t> of a list </a:t>
            </a:r>
          </a:p>
          <a:p>
            <a:pPr marL="0" indent="0">
              <a:buFont typeface="Arial" panose="020B0604020202020204" pitchFamily="34" charset="0"/>
              <a:buNone/>
            </a:pPr>
            <a:r>
              <a:rPr lang="en-GB" dirty="0">
                <a:latin typeface="Calibri" pitchFamily="34" charset="0"/>
              </a:rPr>
              <a:t>of accepted rules, guidelines, recommendations in the field of legal metrology of other RLMOs of interest to COOMET countries, </a:t>
            </a:r>
          </a:p>
          <a:p>
            <a:pPr marL="0" indent="0">
              <a:buFont typeface="Arial" panose="020B0604020202020204" pitchFamily="34" charset="0"/>
              <a:buNone/>
            </a:pPr>
            <a:r>
              <a:rPr lang="en-US" dirty="0">
                <a:latin typeface="Calibri" pitchFamily="34" charset="0"/>
              </a:rPr>
              <a:t>Discussion</a:t>
            </a:r>
            <a:r>
              <a:rPr lang="ru-RU" dirty="0">
                <a:solidFill>
                  <a:srgbClr val="FF0000"/>
                </a:solidFill>
                <a:latin typeface="Calibri" pitchFamily="34" charset="0"/>
              </a:rPr>
              <a:t> </a:t>
            </a:r>
            <a:r>
              <a:rPr lang="en-GB" dirty="0">
                <a:latin typeface="Calibri" pitchFamily="34" charset="0"/>
              </a:rPr>
              <a:t>of the possibility of their application in COOMET member countries is planned.</a:t>
            </a:r>
            <a:endParaRPr lang="en-GB" dirty="0"/>
          </a:p>
        </p:txBody>
      </p:sp>
    </p:spTree>
    <p:extLst>
      <p:ext uri="{BB962C8B-B14F-4D97-AF65-F5344CB8AC3E}">
        <p14:creationId xmlns:p14="http://schemas.microsoft.com/office/powerpoint/2010/main" val="1170933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7</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p:txBody>
          <a:bodyPr>
            <a:normAutofit fontScale="90000"/>
          </a:bodyPr>
          <a:lstStyle/>
          <a:p>
            <a:r>
              <a:rPr lang="en-GB" dirty="0"/>
              <a:t>Overview of most urgent technical </a:t>
            </a:r>
            <a:br>
              <a:rPr lang="en-GB" dirty="0"/>
            </a:br>
            <a:r>
              <a:rPr lang="en-GB" dirty="0"/>
              <a:t>and other legal metrology issues in the region </a:t>
            </a:r>
            <a:br>
              <a:rPr lang="en-GB" dirty="0"/>
            </a:br>
            <a:r>
              <a:rPr lang="en-GB" dirty="0"/>
              <a:t>during the past year in </a:t>
            </a:r>
            <a:r>
              <a:rPr lang="en-US" dirty="0"/>
              <a:t>COOMET</a:t>
            </a:r>
            <a:endParaRPr lang="en-GB" dirty="0"/>
          </a:p>
        </p:txBody>
      </p:sp>
      <p:sp>
        <p:nvSpPr>
          <p:cNvPr id="9" name="Title 1">
            <a:extLst>
              <a:ext uri="{FF2B5EF4-FFF2-40B4-BE49-F238E27FC236}">
                <a16:creationId xmlns:a16="http://schemas.microsoft.com/office/drawing/2014/main" id="{DC552090-FE49-1348-A840-FE4023AB3693}"/>
              </a:ext>
            </a:extLst>
          </p:cNvPr>
          <p:cNvSpPr txBox="1">
            <a:spLocks noGrp="1"/>
          </p:cNvSpPr>
          <p:nvPr>
            <p:ph idx="1"/>
          </p:nvPr>
        </p:nvSpPr>
        <p:spPr>
          <a:xfrm>
            <a:off x="539552" y="2128255"/>
            <a:ext cx="8075240" cy="50405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000" b="1" kern="1200">
                <a:solidFill>
                  <a:schemeClr val="tx1"/>
                </a:solidFill>
                <a:latin typeface="+mj-lt"/>
                <a:ea typeface="+mj-ea"/>
                <a:cs typeface="+mj-cs"/>
              </a:defRPr>
            </a:lvl1pPr>
          </a:lstStyle>
          <a:p>
            <a:r>
              <a:rPr lang="en-GB" sz="2000" dirty="0">
                <a:solidFill>
                  <a:srgbClr val="000099"/>
                </a:solidFill>
              </a:rPr>
              <a:t>Tasks of COOMET TC 2 “Legal Metrology” for 2022</a:t>
            </a:r>
            <a:r>
              <a:rPr lang="ru-RU" sz="2000" dirty="0">
                <a:solidFill>
                  <a:srgbClr val="000099"/>
                </a:solidFill>
              </a:rPr>
              <a:t>-2023</a:t>
            </a:r>
            <a:endParaRPr lang="en-GB" sz="2000" dirty="0">
              <a:solidFill>
                <a:srgbClr val="000099"/>
              </a:solidFill>
            </a:endParaRPr>
          </a:p>
        </p:txBody>
      </p:sp>
      <p:sp>
        <p:nvSpPr>
          <p:cNvPr id="10" name="Content Placeholder 3">
            <a:extLst>
              <a:ext uri="{FF2B5EF4-FFF2-40B4-BE49-F238E27FC236}">
                <a16:creationId xmlns:a16="http://schemas.microsoft.com/office/drawing/2014/main" id="{3094F870-CD4E-4EFF-9E1A-6A0E98D4AE22}"/>
              </a:ext>
            </a:extLst>
          </p:cNvPr>
          <p:cNvSpPr txBox="1">
            <a:spLocks/>
          </p:cNvSpPr>
          <p:nvPr/>
        </p:nvSpPr>
        <p:spPr>
          <a:xfrm>
            <a:off x="611560" y="2699717"/>
            <a:ext cx="8352928" cy="381642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b="1" u="sng" dirty="0">
                <a:latin typeface="+mj-lt"/>
              </a:rPr>
              <a:t>Translation</a:t>
            </a:r>
            <a:r>
              <a:rPr lang="ru-RU" sz="1600" b="1" u="sng" dirty="0">
                <a:latin typeface="+mj-lt"/>
              </a:rPr>
              <a:t> </a:t>
            </a:r>
            <a:r>
              <a:rPr lang="en-US" sz="1600" b="1" dirty="0">
                <a:latin typeface="+mj-lt"/>
              </a:rPr>
              <a:t>o</a:t>
            </a:r>
            <a:r>
              <a:rPr lang="en-GB" sz="1600" b="1" dirty="0">
                <a:latin typeface="+mj-lt"/>
              </a:rPr>
              <a:t>f D11, D31, D 33, R125</a:t>
            </a:r>
            <a:endParaRPr lang="ru-RU" sz="1600" b="1" dirty="0">
              <a:latin typeface="+mj-lt"/>
            </a:endParaRPr>
          </a:p>
          <a:p>
            <a:pPr marL="0" indent="0">
              <a:buFont typeface="Arial" panose="020B0604020202020204" pitchFamily="34" charset="0"/>
              <a:buNone/>
            </a:pPr>
            <a:endParaRPr lang="ru-RU" sz="1400" b="1" dirty="0">
              <a:latin typeface="+mj-lt"/>
            </a:endParaRPr>
          </a:p>
          <a:p>
            <a:pPr marL="0" indent="0">
              <a:buNone/>
            </a:pPr>
            <a:r>
              <a:rPr lang="en-GB" sz="1600" b="1" u="sng" dirty="0">
                <a:latin typeface="+mj-lt"/>
              </a:rPr>
              <a:t>Update of COOMET Recommendations</a:t>
            </a:r>
          </a:p>
          <a:p>
            <a:r>
              <a:rPr lang="en-GB" sz="1600" dirty="0">
                <a:latin typeface="+mj-lt"/>
              </a:rPr>
              <a:t>R/LM/28:2016 "Typical test program for software of measuring instruments"</a:t>
            </a:r>
            <a:endParaRPr lang="uk-UA" sz="1600" dirty="0">
              <a:latin typeface="+mj-lt"/>
            </a:endParaRPr>
          </a:p>
          <a:p>
            <a:r>
              <a:rPr lang="en-GB" sz="1600" dirty="0">
                <a:latin typeface="+mj-lt"/>
              </a:rPr>
              <a:t>R/LM/8:2002 "Construction, presentation, design and content of the Type description of the of measuring instrument for the national register of measuring instruments“</a:t>
            </a:r>
          </a:p>
          <a:p>
            <a:r>
              <a:rPr lang="en-US" sz="1600" dirty="0">
                <a:latin typeface="+mj-lt"/>
              </a:rPr>
              <a:t>R</a:t>
            </a:r>
            <a:r>
              <a:rPr lang="lt-LT" sz="1600" dirty="0">
                <a:latin typeface="+mj-lt"/>
              </a:rPr>
              <a:t>/</a:t>
            </a:r>
            <a:r>
              <a:rPr lang="en-US" sz="1600" dirty="0">
                <a:latin typeface="+mj-lt"/>
              </a:rPr>
              <a:t>LM</a:t>
            </a:r>
            <a:r>
              <a:rPr lang="lt-LT" sz="1600" dirty="0">
                <a:latin typeface="+mj-lt"/>
              </a:rPr>
              <a:t>/25:2015 "</a:t>
            </a:r>
            <a:r>
              <a:rPr lang="en-US" sz="1600" dirty="0">
                <a:latin typeface="+mj-lt"/>
              </a:rPr>
              <a:t>Procedure for recognizing technical devices as measuring instruments</a:t>
            </a:r>
            <a:r>
              <a:rPr lang="lt-LT" sz="1600" dirty="0">
                <a:latin typeface="+mj-lt"/>
              </a:rPr>
              <a:t>"</a:t>
            </a:r>
            <a:endParaRPr lang="uk-UA" sz="1600" dirty="0">
              <a:latin typeface="+mj-lt"/>
            </a:endParaRPr>
          </a:p>
          <a:p>
            <a:r>
              <a:rPr lang="en-GB" sz="1600" dirty="0">
                <a:latin typeface="+mj-lt"/>
              </a:rPr>
              <a:t>R/LM/26: 2015 "General requirements for the competence of verification laboratories</a:t>
            </a:r>
            <a:r>
              <a:rPr lang="en-GB" sz="1600" dirty="0"/>
              <a:t>"</a:t>
            </a:r>
            <a:endParaRPr lang="ru-RU" sz="1600" dirty="0">
              <a:latin typeface="+mj-lt"/>
            </a:endParaRPr>
          </a:p>
          <a:p>
            <a:pPr marL="0" indent="0">
              <a:buNone/>
            </a:pPr>
            <a:endParaRPr lang="ru-RU" sz="1000" dirty="0">
              <a:latin typeface="+mj-lt"/>
            </a:endParaRPr>
          </a:p>
          <a:p>
            <a:pPr marL="0" indent="0">
              <a:buNone/>
            </a:pPr>
            <a:r>
              <a:rPr lang="en-US" sz="1600" b="1" u="sng" dirty="0">
                <a:latin typeface="+mj-lt"/>
              </a:rPr>
              <a:t>Implementation of the COOMET project</a:t>
            </a:r>
            <a:r>
              <a:rPr lang="ru-RU" sz="1600" b="1" u="sng" dirty="0">
                <a:latin typeface="+mj-lt"/>
              </a:rPr>
              <a:t>:</a:t>
            </a:r>
            <a:endParaRPr lang="en-GB" sz="1600" b="1" u="sng" dirty="0">
              <a:latin typeface="+mj-lt"/>
            </a:endParaRPr>
          </a:p>
          <a:p>
            <a:r>
              <a:rPr lang="lt-LT" sz="1600" dirty="0">
                <a:latin typeface="+mj-lt"/>
              </a:rPr>
              <a:t>71</a:t>
            </a:r>
            <a:r>
              <a:rPr lang="ru-RU" sz="1600" dirty="0">
                <a:latin typeface="+mj-lt"/>
              </a:rPr>
              <a:t>6</a:t>
            </a:r>
            <a:r>
              <a:rPr lang="lt-LT" sz="1600" dirty="0">
                <a:latin typeface="+mj-lt"/>
              </a:rPr>
              <a:t>/</a:t>
            </a:r>
            <a:r>
              <a:rPr lang="en-US" sz="1600" dirty="0">
                <a:latin typeface="+mj-lt"/>
              </a:rPr>
              <a:t>BY</a:t>
            </a:r>
            <a:r>
              <a:rPr lang="ru-RU" sz="1600" dirty="0">
                <a:latin typeface="+mj-lt"/>
              </a:rPr>
              <a:t>-а</a:t>
            </a:r>
            <a:r>
              <a:rPr lang="lt-LT" sz="1600" dirty="0">
                <a:latin typeface="+mj-lt"/>
              </a:rPr>
              <a:t>/17 </a:t>
            </a:r>
            <a:r>
              <a:rPr lang="en-US" sz="1600" dirty="0">
                <a:latin typeface="+mj-lt"/>
              </a:rPr>
              <a:t>Development of rules for setting up reverification and recalibration intervals for measuring instruments used in the field of legal metrology</a:t>
            </a:r>
            <a:endParaRPr lang="ru-RU" sz="1600" dirty="0">
              <a:latin typeface="+mj-lt"/>
            </a:endParaRPr>
          </a:p>
          <a:p>
            <a:r>
              <a:rPr lang="lt-LT" sz="1600" dirty="0">
                <a:latin typeface="+mj-lt"/>
              </a:rPr>
              <a:t>797/</a:t>
            </a:r>
            <a:r>
              <a:rPr lang="en-US" sz="1600" dirty="0">
                <a:latin typeface="+mj-lt"/>
              </a:rPr>
              <a:t>BY</a:t>
            </a:r>
            <a:r>
              <a:rPr lang="ru-RU" sz="1600" dirty="0">
                <a:latin typeface="+mj-lt"/>
              </a:rPr>
              <a:t>/19 </a:t>
            </a:r>
            <a:r>
              <a:rPr lang="en-US" sz="1600" dirty="0">
                <a:latin typeface="+mj-lt"/>
              </a:rPr>
              <a:t>Review of approaches to the metrological support of medical measuring instruments</a:t>
            </a:r>
          </a:p>
          <a:p>
            <a:endParaRPr lang="uk-UA" sz="1600" dirty="0">
              <a:solidFill>
                <a:srgbClr val="003399"/>
              </a:solidFill>
              <a:latin typeface="+mj-lt"/>
            </a:endParaRPr>
          </a:p>
          <a:p>
            <a:pPr marL="0" indent="0">
              <a:buNone/>
            </a:pPr>
            <a:endParaRPr lang="en-GB" sz="1600" dirty="0">
              <a:latin typeface="+mj-lt"/>
            </a:endParaRPr>
          </a:p>
        </p:txBody>
      </p:sp>
    </p:spTree>
    <p:extLst>
      <p:ext uri="{BB962C8B-B14F-4D97-AF65-F5344CB8AC3E}">
        <p14:creationId xmlns:p14="http://schemas.microsoft.com/office/powerpoint/2010/main" val="1785285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8</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p:txBody>
          <a:bodyPr>
            <a:normAutofit fontScale="90000"/>
          </a:bodyPr>
          <a:lstStyle/>
          <a:p>
            <a:r>
              <a:rPr lang="en-GB" dirty="0"/>
              <a:t>Anticipated calendar of events</a:t>
            </a:r>
            <a:br>
              <a:rPr lang="en-GB" dirty="0"/>
            </a:br>
            <a:r>
              <a:rPr lang="en-GB" dirty="0"/>
              <a:t>for the coming year in </a:t>
            </a:r>
            <a:r>
              <a:rPr lang="en-US" dirty="0"/>
              <a:t>COOMET</a:t>
            </a:r>
            <a:endParaRPr lang="en-GB" dirty="0"/>
          </a:p>
        </p:txBody>
      </p:sp>
      <p:sp>
        <p:nvSpPr>
          <p:cNvPr id="7" name="Rectangle 278"/>
          <p:cNvSpPr>
            <a:spLocks noChangeArrowheads="1"/>
          </p:cNvSpPr>
          <p:nvPr/>
        </p:nvSpPr>
        <p:spPr bwMode="auto">
          <a:xfrm>
            <a:off x="251520" y="2420888"/>
            <a:ext cx="8784976"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rgbClr val="000000"/>
                </a:solidFill>
                <a:latin typeface="Arial" pitchFamily="34" charset="0"/>
                <a:ea typeface="SimSun" pitchFamily="2" charset="-122"/>
                <a:sym typeface="Arial" pitchFamily="34" charset="0"/>
              </a:defRPr>
            </a:lvl1pPr>
            <a:lvl2pPr marL="742950" indent="-285750">
              <a:defRPr b="1">
                <a:solidFill>
                  <a:srgbClr val="000000"/>
                </a:solidFill>
                <a:latin typeface="Arial" pitchFamily="34" charset="0"/>
                <a:ea typeface="SimSun" pitchFamily="2" charset="-122"/>
                <a:sym typeface="Arial" pitchFamily="34" charset="0"/>
              </a:defRPr>
            </a:lvl2pPr>
            <a:lvl3pPr marL="1143000" indent="-228600">
              <a:defRPr b="1">
                <a:solidFill>
                  <a:srgbClr val="000000"/>
                </a:solidFill>
                <a:latin typeface="Arial" pitchFamily="34" charset="0"/>
                <a:ea typeface="SimSun" pitchFamily="2" charset="-122"/>
                <a:sym typeface="Arial" pitchFamily="34" charset="0"/>
              </a:defRPr>
            </a:lvl3pPr>
            <a:lvl4pPr marL="1600200" indent="-228600">
              <a:defRPr b="1">
                <a:solidFill>
                  <a:srgbClr val="000000"/>
                </a:solidFill>
                <a:latin typeface="Arial" pitchFamily="34" charset="0"/>
                <a:ea typeface="SimSun" pitchFamily="2" charset="-122"/>
                <a:sym typeface="Arial" pitchFamily="34" charset="0"/>
              </a:defRPr>
            </a:lvl4pPr>
            <a:lvl5pPr marL="2057400" indent="-228600">
              <a:defRPr b="1">
                <a:solidFill>
                  <a:srgbClr val="000000"/>
                </a:solidFill>
                <a:latin typeface="Arial" pitchFamily="34" charset="0"/>
                <a:ea typeface="SimSun" pitchFamily="2" charset="-122"/>
                <a:sym typeface="Arial" pitchFamily="34" charset="0"/>
              </a:defRPr>
            </a:lvl5pPr>
            <a:lvl6pPr marL="2514600" indent="-228600" eaLnBrk="0" fontAlgn="base" hangingPunct="0">
              <a:spcBef>
                <a:spcPct val="0"/>
              </a:spcBef>
              <a:spcAft>
                <a:spcPct val="0"/>
              </a:spcAft>
              <a:defRPr b="1">
                <a:solidFill>
                  <a:srgbClr val="000000"/>
                </a:solidFill>
                <a:latin typeface="Arial" pitchFamily="34" charset="0"/>
                <a:ea typeface="SimSun" pitchFamily="2" charset="-122"/>
                <a:sym typeface="Arial" pitchFamily="34" charset="0"/>
              </a:defRPr>
            </a:lvl6pPr>
            <a:lvl7pPr marL="2971800" indent="-228600" eaLnBrk="0" fontAlgn="base" hangingPunct="0">
              <a:spcBef>
                <a:spcPct val="0"/>
              </a:spcBef>
              <a:spcAft>
                <a:spcPct val="0"/>
              </a:spcAft>
              <a:defRPr b="1">
                <a:solidFill>
                  <a:srgbClr val="000000"/>
                </a:solidFill>
                <a:latin typeface="Arial" pitchFamily="34" charset="0"/>
                <a:ea typeface="SimSun" pitchFamily="2" charset="-122"/>
                <a:sym typeface="Arial" pitchFamily="34" charset="0"/>
              </a:defRPr>
            </a:lvl7pPr>
            <a:lvl8pPr marL="3429000" indent="-228600" eaLnBrk="0" fontAlgn="base" hangingPunct="0">
              <a:spcBef>
                <a:spcPct val="0"/>
              </a:spcBef>
              <a:spcAft>
                <a:spcPct val="0"/>
              </a:spcAft>
              <a:defRPr b="1">
                <a:solidFill>
                  <a:srgbClr val="000000"/>
                </a:solidFill>
                <a:latin typeface="Arial" pitchFamily="34" charset="0"/>
                <a:ea typeface="SimSun" pitchFamily="2" charset="-122"/>
                <a:sym typeface="Arial" pitchFamily="34" charset="0"/>
              </a:defRPr>
            </a:lvl8pPr>
            <a:lvl9pPr marL="3886200" indent="-228600" eaLnBrk="0" fontAlgn="base" hangingPunct="0">
              <a:spcBef>
                <a:spcPct val="0"/>
              </a:spcBef>
              <a:spcAft>
                <a:spcPct val="0"/>
              </a:spcAft>
              <a:defRPr b="1">
                <a:solidFill>
                  <a:srgbClr val="000000"/>
                </a:solidFill>
                <a:latin typeface="Arial" pitchFamily="34" charset="0"/>
                <a:ea typeface="SimSun" pitchFamily="2" charset="-122"/>
                <a:sym typeface="Arial" pitchFamily="34" charset="0"/>
              </a:defRPr>
            </a:lvl9pPr>
          </a:lstStyle>
          <a:p>
            <a:pPr marL="342900" lvl="0" indent="-342900">
              <a:spcBef>
                <a:spcPts val="300"/>
              </a:spcBef>
              <a:spcAft>
                <a:spcPts val="300"/>
              </a:spcAft>
              <a:buFont typeface="Wingdings" panose="05000000000000000000" pitchFamily="2" charset="2"/>
              <a:buChar char="q"/>
            </a:pPr>
            <a:r>
              <a:rPr lang="en-US" sz="2000" b="0" dirty="0">
                <a:solidFill>
                  <a:schemeClr val="tx1"/>
                </a:solidFill>
                <a:latin typeface="+mj-lt"/>
              </a:rPr>
              <a:t>33</a:t>
            </a:r>
            <a:r>
              <a:rPr lang="en-US" sz="2000" b="0" baseline="30000" dirty="0">
                <a:solidFill>
                  <a:schemeClr val="tx1"/>
                </a:solidFill>
                <a:latin typeface="+mj-lt"/>
              </a:rPr>
              <a:t>nd</a:t>
            </a:r>
            <a:r>
              <a:rPr lang="en-US" sz="2000" b="0" dirty="0">
                <a:solidFill>
                  <a:schemeClr val="tx1"/>
                </a:solidFill>
                <a:latin typeface="+mj-lt"/>
              </a:rPr>
              <a:t> extraordinary COOMET Committee meeting (25 to 27 October 2022, online); </a:t>
            </a:r>
            <a:endParaRPr lang="ru-RU" sz="2000" b="0" dirty="0">
              <a:solidFill>
                <a:schemeClr val="tx1"/>
              </a:solidFill>
              <a:latin typeface="+mj-lt"/>
            </a:endParaRPr>
          </a:p>
          <a:p>
            <a:pPr marL="342900" indent="-342900">
              <a:spcBef>
                <a:spcPts val="300"/>
              </a:spcBef>
              <a:spcAft>
                <a:spcPts val="300"/>
              </a:spcAft>
              <a:buFont typeface="Wingdings" panose="05000000000000000000" pitchFamily="2" charset="2"/>
              <a:buChar char="q"/>
            </a:pPr>
            <a:r>
              <a:rPr lang="en-US" sz="2000" b="0" dirty="0">
                <a:solidFill>
                  <a:schemeClr val="tx1"/>
                </a:solidFill>
                <a:latin typeface="+mj-lt"/>
              </a:rPr>
              <a:t>23</a:t>
            </a:r>
            <a:r>
              <a:rPr lang="en-US" sz="2000" b="0" baseline="30000" dirty="0">
                <a:solidFill>
                  <a:schemeClr val="tx1"/>
                </a:solidFill>
                <a:latin typeface="+mj-lt"/>
              </a:rPr>
              <a:t>rd</a:t>
            </a:r>
            <a:r>
              <a:rPr lang="en-US" sz="2000" b="0" dirty="0">
                <a:solidFill>
                  <a:schemeClr val="tx1"/>
                </a:solidFill>
                <a:latin typeface="+mj-lt"/>
              </a:rPr>
              <a:t> COOMET TC 2 “Legal metrology” meeting (December 2022, online);</a:t>
            </a:r>
            <a:endParaRPr lang="ru-RU" sz="2000" b="0" dirty="0">
              <a:solidFill>
                <a:schemeClr val="tx1"/>
              </a:solidFill>
              <a:latin typeface="+mj-lt"/>
            </a:endParaRPr>
          </a:p>
          <a:p>
            <a:pPr marL="342900" indent="-342900">
              <a:spcBef>
                <a:spcPts val="300"/>
              </a:spcBef>
              <a:spcAft>
                <a:spcPts val="300"/>
              </a:spcAft>
              <a:buFont typeface="Wingdings" panose="05000000000000000000" pitchFamily="2" charset="2"/>
              <a:buChar char="q"/>
            </a:pPr>
            <a:r>
              <a:rPr lang="en-US" sz="2000" b="0" dirty="0">
                <a:solidFill>
                  <a:schemeClr val="tx1"/>
                </a:solidFill>
                <a:latin typeface="+mj-lt"/>
              </a:rPr>
              <a:t>34</a:t>
            </a:r>
            <a:r>
              <a:rPr lang="en-US" sz="2000" b="0" baseline="30000" dirty="0">
                <a:solidFill>
                  <a:schemeClr val="tx1"/>
                </a:solidFill>
                <a:latin typeface="+mj-lt"/>
              </a:rPr>
              <a:t>th</a:t>
            </a:r>
            <a:r>
              <a:rPr lang="en-US" sz="2000" b="0" dirty="0">
                <a:solidFill>
                  <a:schemeClr val="tx1"/>
                </a:solidFill>
                <a:latin typeface="+mj-lt"/>
              </a:rPr>
              <a:t> COOMET Committee meeting &amp; </a:t>
            </a:r>
            <a:r>
              <a:rPr lang="en-BZ" sz="2000" b="0" dirty="0">
                <a:latin typeface="+mj-lt"/>
              </a:rPr>
              <a:t>COOMET seminar on digital transformation in metrology</a:t>
            </a:r>
            <a:r>
              <a:rPr lang="en-BZ" sz="2000" dirty="0">
                <a:latin typeface="+mj-lt"/>
              </a:rPr>
              <a:t> </a:t>
            </a:r>
            <a:r>
              <a:rPr lang="en-US" sz="2000" b="0" dirty="0">
                <a:solidFill>
                  <a:schemeClr val="tx1"/>
                </a:solidFill>
                <a:latin typeface="+mj-lt"/>
              </a:rPr>
              <a:t>(spring 2023);</a:t>
            </a:r>
          </a:p>
          <a:p>
            <a:pPr marL="342900" indent="-342900">
              <a:spcBef>
                <a:spcPts val="300"/>
              </a:spcBef>
              <a:spcAft>
                <a:spcPts val="300"/>
              </a:spcAft>
              <a:buFont typeface="Wingdings" panose="05000000000000000000" pitchFamily="2" charset="2"/>
              <a:buChar char="q"/>
            </a:pPr>
            <a:r>
              <a:rPr lang="en-US" sz="2000" b="0" dirty="0">
                <a:solidFill>
                  <a:schemeClr val="tx1"/>
                </a:solidFill>
                <a:latin typeface="+mj-lt"/>
              </a:rPr>
              <a:t>X International competition “Best Young </a:t>
            </a:r>
            <a:r>
              <a:rPr lang="en-US" sz="2000" b="0" dirty="0" err="1">
                <a:solidFill>
                  <a:schemeClr val="tx1"/>
                </a:solidFill>
                <a:latin typeface="+mj-lt"/>
              </a:rPr>
              <a:t>Metrologist</a:t>
            </a:r>
            <a:r>
              <a:rPr lang="en-US" sz="2000" b="0" dirty="0">
                <a:solidFill>
                  <a:schemeClr val="tx1"/>
                </a:solidFill>
                <a:latin typeface="+mj-lt"/>
              </a:rPr>
              <a:t> of COOMET” (June 2023);</a:t>
            </a:r>
          </a:p>
          <a:p>
            <a:pPr marL="342900" indent="-342900">
              <a:spcBef>
                <a:spcPts val="300"/>
              </a:spcBef>
              <a:spcAft>
                <a:spcPts val="300"/>
              </a:spcAft>
              <a:buFont typeface="Wingdings" panose="05000000000000000000" pitchFamily="2" charset="2"/>
              <a:buChar char="q"/>
            </a:pPr>
            <a:r>
              <a:rPr lang="en-US" sz="2000" b="0" dirty="0">
                <a:solidFill>
                  <a:schemeClr val="tx1"/>
                </a:solidFill>
                <a:latin typeface="+mj-lt"/>
              </a:rPr>
              <a:t>24</a:t>
            </a:r>
            <a:r>
              <a:rPr lang="en-US" sz="2000" b="0" baseline="30000" dirty="0">
                <a:solidFill>
                  <a:schemeClr val="tx1"/>
                </a:solidFill>
                <a:latin typeface="+mj-lt"/>
              </a:rPr>
              <a:t>th</a:t>
            </a:r>
            <a:r>
              <a:rPr lang="en-US" sz="2000" b="0" dirty="0">
                <a:solidFill>
                  <a:schemeClr val="tx1"/>
                </a:solidFill>
                <a:latin typeface="+mj-lt"/>
              </a:rPr>
              <a:t> COOMET TC 2 “Legal metrology” meeting (autumn 2023)</a:t>
            </a:r>
          </a:p>
        </p:txBody>
      </p:sp>
    </p:spTree>
    <p:extLst>
      <p:ext uri="{BB962C8B-B14F-4D97-AF65-F5344CB8AC3E}">
        <p14:creationId xmlns:p14="http://schemas.microsoft.com/office/powerpoint/2010/main" val="148047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048C7F-179B-46E9-8725-A05E57CCA52E}"/>
              </a:ext>
            </a:extLst>
          </p:cNvPr>
          <p:cNvSpPr>
            <a:spLocks noGrp="1"/>
          </p:cNvSpPr>
          <p:nvPr>
            <p:ph type="sldNum" sz="quarter" idx="12"/>
          </p:nvPr>
        </p:nvSpPr>
        <p:spPr/>
        <p:txBody>
          <a:bodyPr/>
          <a:lstStyle/>
          <a:p>
            <a:fld id="{112F3AA7-8D1D-4094-95D7-0F0AD16921C5}" type="slidenum">
              <a:rPr lang="en-GB" noProof="0" smtClean="0"/>
              <a:t>9</a:t>
            </a:fld>
            <a:endParaRPr lang="en-GB" noProof="0" dirty="0"/>
          </a:p>
        </p:txBody>
      </p:sp>
      <p:sp>
        <p:nvSpPr>
          <p:cNvPr id="3" name="Title 2">
            <a:extLst>
              <a:ext uri="{FF2B5EF4-FFF2-40B4-BE49-F238E27FC236}">
                <a16:creationId xmlns:a16="http://schemas.microsoft.com/office/drawing/2014/main" id="{A6D023D3-707C-4018-9953-81E36612E8D5}"/>
              </a:ext>
            </a:extLst>
          </p:cNvPr>
          <p:cNvSpPr>
            <a:spLocks noGrp="1"/>
          </p:cNvSpPr>
          <p:nvPr>
            <p:ph type="title"/>
          </p:nvPr>
        </p:nvSpPr>
        <p:spPr>
          <a:xfrm>
            <a:off x="251520" y="990495"/>
            <a:ext cx="8712968" cy="864096"/>
          </a:xfrm>
        </p:spPr>
        <p:txBody>
          <a:bodyPr>
            <a:normAutofit fontScale="90000"/>
          </a:bodyPr>
          <a:lstStyle/>
          <a:p>
            <a:r>
              <a:rPr lang="en-US" dirty="0"/>
              <a:t>COOMET Comments on the RLMO discussion topics for this year </a:t>
            </a:r>
          </a:p>
        </p:txBody>
      </p:sp>
      <p:sp>
        <p:nvSpPr>
          <p:cNvPr id="4" name="Content Placeholder 3">
            <a:extLst>
              <a:ext uri="{FF2B5EF4-FFF2-40B4-BE49-F238E27FC236}">
                <a16:creationId xmlns:a16="http://schemas.microsoft.com/office/drawing/2014/main" id="{3094F870-CD4E-4EFF-9E1A-6A0E98D4AE22}"/>
              </a:ext>
            </a:extLst>
          </p:cNvPr>
          <p:cNvSpPr>
            <a:spLocks noGrp="1"/>
          </p:cNvSpPr>
          <p:nvPr>
            <p:ph idx="1"/>
          </p:nvPr>
        </p:nvSpPr>
        <p:spPr>
          <a:xfrm>
            <a:off x="446615" y="1834558"/>
            <a:ext cx="8579296" cy="4760725"/>
          </a:xfrm>
        </p:spPr>
        <p:txBody>
          <a:bodyPr>
            <a:normAutofit/>
          </a:bodyPr>
          <a:lstStyle/>
          <a:p>
            <a:pPr marL="0" indent="0" algn="ctr">
              <a:buNone/>
            </a:pPr>
            <a:r>
              <a:rPr lang="en-US" b="1" dirty="0">
                <a:solidFill>
                  <a:srgbClr val="000099"/>
                </a:solidFill>
              </a:rPr>
              <a:t>Discussion Topic: </a:t>
            </a:r>
            <a:r>
              <a:rPr lang="ru-RU" b="1" dirty="0">
                <a:solidFill>
                  <a:srgbClr val="000099"/>
                </a:solidFill>
              </a:rPr>
              <a:t> </a:t>
            </a:r>
            <a:r>
              <a:rPr lang="en-US" dirty="0">
                <a:solidFill>
                  <a:srgbClr val="000099"/>
                </a:solidFill>
              </a:rPr>
              <a:t>How is your RLMO approaching ‘digitalization’ pertaining to measuring instruments in your region?</a:t>
            </a:r>
          </a:p>
          <a:p>
            <a:pPr marL="0" indent="0">
              <a:buNone/>
            </a:pPr>
            <a:r>
              <a:rPr lang="en-US" dirty="0"/>
              <a:t>A COOMET Task Group on the Issues of Digital Transformation in Metrology was established. </a:t>
            </a:r>
            <a:endParaRPr lang="ru-RU" dirty="0"/>
          </a:p>
          <a:p>
            <a:pPr marL="0" indent="0">
              <a:buNone/>
            </a:pPr>
            <a:r>
              <a:rPr lang="en-US" dirty="0"/>
              <a:t>A draft</a:t>
            </a:r>
            <a:r>
              <a:rPr lang="en-US" dirty="0">
                <a:solidFill>
                  <a:srgbClr val="C00000"/>
                </a:solidFill>
              </a:rPr>
              <a:t> </a:t>
            </a:r>
            <a:r>
              <a:rPr lang="en-US" b="1" dirty="0"/>
              <a:t>COOMET Concept for the issues of digital transformation in metrology </a:t>
            </a:r>
            <a:r>
              <a:rPr lang="en-US" dirty="0"/>
              <a:t>and Roadmap</a:t>
            </a:r>
            <a:r>
              <a:rPr lang="ru-RU" dirty="0"/>
              <a:t> </a:t>
            </a:r>
            <a:r>
              <a:rPr lang="en-US" dirty="0"/>
              <a:t>for the implementation of the Concept are under discussion.</a:t>
            </a:r>
            <a:endParaRPr lang="ru-RU" dirty="0"/>
          </a:p>
          <a:p>
            <a:pPr marL="0" indent="0">
              <a:buNone/>
            </a:pPr>
            <a:endParaRPr lang="en-US" dirty="0"/>
          </a:p>
          <a:p>
            <a:pPr marL="0" indent="0">
              <a:buNone/>
            </a:pPr>
            <a:endParaRPr lang="en-US" dirty="0">
              <a:solidFill>
                <a:srgbClr val="000099"/>
              </a:solidFill>
            </a:endParaRPr>
          </a:p>
        </p:txBody>
      </p:sp>
      <p:sp>
        <p:nvSpPr>
          <p:cNvPr id="7" name="Прямоугольник 6"/>
          <p:cNvSpPr/>
          <p:nvPr/>
        </p:nvSpPr>
        <p:spPr>
          <a:xfrm>
            <a:off x="112459" y="7595301"/>
            <a:ext cx="7753304" cy="507831"/>
          </a:xfrm>
          <a:prstGeom prst="rect">
            <a:avLst/>
          </a:prstGeom>
        </p:spPr>
        <p:txBody>
          <a:bodyPr wrap="square">
            <a:spAutoFit/>
          </a:bodyPr>
          <a:lstStyle/>
          <a:p>
            <a:r>
              <a:rPr lang="en-US" sz="1350" dirty="0"/>
              <a:t>Work has commenced under COOMET project </a:t>
            </a:r>
            <a:r>
              <a:rPr lang="en-BZ" sz="1350" b="1" dirty="0"/>
              <a:t>850/DE/21</a:t>
            </a:r>
            <a:r>
              <a:rPr lang="ru-RU" sz="1350" b="1" dirty="0"/>
              <a:t> </a:t>
            </a:r>
            <a:r>
              <a:rPr lang="en-US" sz="1350" dirty="0"/>
              <a:t>“Development of a harmonized approach to use </a:t>
            </a:r>
            <a:r>
              <a:rPr lang="en-US" sz="1350" b="1" dirty="0">
                <a:solidFill>
                  <a:srgbClr val="C00000"/>
                </a:solidFill>
              </a:rPr>
              <a:t>digital calibration certificates </a:t>
            </a:r>
            <a:r>
              <a:rPr lang="en-US" sz="1350" dirty="0"/>
              <a:t>in COOMET member countries”</a:t>
            </a:r>
            <a:r>
              <a:rPr lang="ru-RU" sz="1350" dirty="0"/>
              <a:t>.</a:t>
            </a:r>
          </a:p>
        </p:txBody>
      </p:sp>
      <p:sp>
        <p:nvSpPr>
          <p:cNvPr id="9" name="Прямоугольник 8"/>
          <p:cNvSpPr/>
          <p:nvPr/>
        </p:nvSpPr>
        <p:spPr>
          <a:xfrm>
            <a:off x="446615" y="3669041"/>
            <a:ext cx="8767330" cy="3008516"/>
          </a:xfrm>
          <a:prstGeom prst="rect">
            <a:avLst/>
          </a:prstGeom>
        </p:spPr>
        <p:txBody>
          <a:bodyPr wrap="square" anchor="ctr">
            <a:spAutoFit/>
          </a:bodyPr>
          <a:lstStyle/>
          <a:p>
            <a:endParaRPr lang="en-US" sz="1600" b="1" dirty="0">
              <a:solidFill>
                <a:srgbClr val="C00000"/>
              </a:solidFill>
            </a:endParaRPr>
          </a:p>
          <a:p>
            <a:r>
              <a:rPr lang="en-US" sz="1600" dirty="0"/>
              <a:t>The Concept covers the following aspects:</a:t>
            </a:r>
          </a:p>
          <a:p>
            <a:pPr marL="285750" lvl="0" indent="-285750">
              <a:buFont typeface="Wingdings" panose="05000000000000000000" pitchFamily="2" charset="2"/>
              <a:buChar char="v"/>
            </a:pPr>
            <a:r>
              <a:rPr lang="en-US" sz="1600" dirty="0"/>
              <a:t>review of electronic documents in metrology and formulation of requirements to their formats and structure; </a:t>
            </a:r>
            <a:endParaRPr lang="ru-RU" sz="1600" dirty="0"/>
          </a:p>
          <a:p>
            <a:pPr marL="285750" lvl="0" indent="-285750">
              <a:buFont typeface="Wingdings" panose="05000000000000000000" pitchFamily="2" charset="2"/>
              <a:buChar char="v"/>
            </a:pPr>
            <a:r>
              <a:rPr lang="en-US" sz="1600" dirty="0"/>
              <a:t>use of FAIR+T data;</a:t>
            </a:r>
            <a:endParaRPr lang="ru-RU" sz="1600" dirty="0"/>
          </a:p>
          <a:p>
            <a:pPr marL="285750" lvl="0" indent="-285750">
              <a:buFont typeface="Wingdings" panose="05000000000000000000" pitchFamily="2" charset="2"/>
              <a:buChar char="v"/>
            </a:pPr>
            <a:r>
              <a:rPr lang="en-US" sz="1600" dirty="0"/>
              <a:t>use of digital technology in COOMET activities;</a:t>
            </a:r>
            <a:endParaRPr lang="ru-RU" sz="1600" dirty="0"/>
          </a:p>
          <a:p>
            <a:pPr marL="285750" lvl="0" indent="-285750">
              <a:buFont typeface="Wingdings" panose="05000000000000000000" pitchFamily="2" charset="2"/>
              <a:buChar char="v"/>
            </a:pPr>
            <a:r>
              <a:rPr lang="en-US" sz="1600" dirty="0"/>
              <a:t>use of cloud and grid technology in metrology in COOMET member countries; </a:t>
            </a:r>
            <a:endParaRPr lang="ru-RU" sz="1600" dirty="0"/>
          </a:p>
          <a:p>
            <a:pPr marL="285750" lvl="0" indent="-285750">
              <a:buFont typeface="Wingdings" panose="05000000000000000000" pitchFamily="2" charset="2"/>
              <a:buChar char="v"/>
            </a:pPr>
            <a:r>
              <a:rPr lang="en-US" sz="1600" dirty="0"/>
              <a:t>development of recommendations on the structure of and requirements for the objects of digitalization which are constituent parts of the digital platforms of COOMET member countries;</a:t>
            </a:r>
            <a:endParaRPr lang="ru-RU" sz="1600" dirty="0"/>
          </a:p>
          <a:p>
            <a:pPr marL="285750" indent="-285750">
              <a:buFont typeface="Wingdings" panose="05000000000000000000" pitchFamily="2" charset="2"/>
              <a:buChar char="v"/>
            </a:pPr>
            <a:r>
              <a:rPr lang="en-US" sz="1600" dirty="0"/>
              <a:t>development of common approaches to the creation and maintenance of national information funds in the field of ensuring the uniformity of measurements in COOMET member countries</a:t>
            </a:r>
            <a:endParaRPr lang="ru-RU" sz="1600" dirty="0"/>
          </a:p>
          <a:p>
            <a:pPr marL="285750" indent="-285750">
              <a:buFont typeface="Wingdings" panose="05000000000000000000" pitchFamily="2" charset="2"/>
              <a:buChar char="v"/>
            </a:pPr>
            <a:endParaRPr lang="ru-RU" sz="1350" dirty="0"/>
          </a:p>
        </p:txBody>
      </p:sp>
    </p:spTree>
    <p:extLst>
      <p:ext uri="{BB962C8B-B14F-4D97-AF65-F5344CB8AC3E}">
        <p14:creationId xmlns:p14="http://schemas.microsoft.com/office/powerpoint/2010/main" val="3136452909"/>
      </p:ext>
    </p:extLst>
  </p:cSld>
  <p:clrMapOvr>
    <a:masterClrMapping/>
  </p:clrMapOvr>
</p:sld>
</file>

<file path=ppt/theme/theme1.xml><?xml version="1.0" encoding="utf-8"?>
<a:theme xmlns:a="http://schemas.openxmlformats.org/drawingml/2006/main" name="51_CIML_ppt_layout_20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56CIML_PPT_Template.potx" id="{889B8E07-F202-4739-ACD6-F6934771B4F1}" vid="{72080C5D-E40C-4E0A-BB39-B925EFF221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D74076A72D4964AB6434C8084C5DDDB" ma:contentTypeVersion="13" ma:contentTypeDescription="Create a new document." ma:contentTypeScope="" ma:versionID="4018394b94406a24060590a665852744">
  <xsd:schema xmlns:xsd="http://www.w3.org/2001/XMLSchema" xmlns:xs="http://www.w3.org/2001/XMLSchema" xmlns:p="http://schemas.microsoft.com/office/2006/metadata/properties" xmlns:ns1="http://schemas.microsoft.com/sharepoint/v3" xmlns:ns3="46cd984e-187f-4ff9-bcae-783ae3b88ff9" xmlns:ns4="ca16347d-72df-45d5-9cb4-83ee810c8f13" targetNamespace="http://schemas.microsoft.com/office/2006/metadata/properties" ma:root="true" ma:fieldsID="bb0a95c0ca755a643c1218ccaba8d92b" ns1:_="" ns3:_="" ns4:_="">
    <xsd:import namespace="http://schemas.microsoft.com/sharepoint/v3"/>
    <xsd:import namespace="46cd984e-187f-4ff9-bcae-783ae3b88ff9"/>
    <xsd:import namespace="ca16347d-72df-45d5-9cb4-83ee810c8f1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LengthInSeconds" minOccurs="0"/>
                <xsd:element ref="ns1:_ip_UnifiedCompliancePolicyProperties" minOccurs="0"/>
                <xsd:element ref="ns1:_ip_UnifiedCompliancePolicyUIAction" minOccurs="0"/>
                <xsd:element ref="ns4:MediaServiceAutoTags" minOccurs="0"/>
                <xsd:element ref="ns4:MediaServiceGenerationTime" minOccurs="0"/>
                <xsd:element ref="ns4:MediaServiceEventHashCode"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cd984e-187f-4ff9-bcae-783ae3b88ff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16347d-72df-45d5-9cb4-83ee810c8f1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D01F35-F0C1-46D5-B22F-1DFD17DC1209}">
  <ds:schemaRefs>
    <ds:schemaRef ds:uri="http://schemas.microsoft.com/sharepoint/v3"/>
    <ds:schemaRef ds:uri="http://purl.org/dc/elements/1.1/"/>
    <ds:schemaRef ds:uri="http://schemas.microsoft.com/office/2006/metadata/properties"/>
    <ds:schemaRef ds:uri="http://schemas.openxmlformats.org/package/2006/metadata/core-properties"/>
    <ds:schemaRef ds:uri="46cd984e-187f-4ff9-bcae-783ae3b88ff9"/>
    <ds:schemaRef ds:uri="http://schemas.microsoft.com/office/infopath/2007/PartnerControls"/>
    <ds:schemaRef ds:uri="http://purl.org/dc/terms/"/>
    <ds:schemaRef ds:uri="http://schemas.microsoft.com/office/2006/documentManagement/types"/>
    <ds:schemaRef ds:uri="ca16347d-72df-45d5-9cb4-83ee810c8f13"/>
    <ds:schemaRef ds:uri="http://www.w3.org/XML/1998/namespace"/>
    <ds:schemaRef ds:uri="http://purl.org/dc/dcmitype/"/>
  </ds:schemaRefs>
</ds:datastoreItem>
</file>

<file path=customXml/itemProps2.xml><?xml version="1.0" encoding="utf-8"?>
<ds:datastoreItem xmlns:ds="http://schemas.openxmlformats.org/officeDocument/2006/customXml" ds:itemID="{017B1849-9CCC-4977-97E3-C1CC450D2FA1}">
  <ds:schemaRefs>
    <ds:schemaRef ds:uri="http://schemas.microsoft.com/sharepoint/v3/contenttype/forms"/>
  </ds:schemaRefs>
</ds:datastoreItem>
</file>

<file path=customXml/itemProps3.xml><?xml version="1.0" encoding="utf-8"?>
<ds:datastoreItem xmlns:ds="http://schemas.openxmlformats.org/officeDocument/2006/customXml" ds:itemID="{2F2F7044-6713-4558-9362-059B660D45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6cd984e-187f-4ff9-bcae-783ae3b88ff9"/>
    <ds:schemaRef ds:uri="ca16347d-72df-45d5-9cb4-83ee810c8f1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56CIML_PPT_Template</Template>
  <TotalTime>6944</TotalTime>
  <Words>3027</Words>
  <Application>Microsoft Office PowerPoint</Application>
  <PresentationFormat>On-screen Show (4:3)</PresentationFormat>
  <Paragraphs>444</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Arial Narrow</vt:lpstr>
      <vt:lpstr>Calibri</vt:lpstr>
      <vt:lpstr>Tahoma</vt:lpstr>
      <vt:lpstr>Wingdings</vt:lpstr>
      <vt:lpstr>51_CIML_ppt_layout_2016</vt:lpstr>
      <vt:lpstr>COOMET  Update to the RLMO Round Table</vt:lpstr>
      <vt:lpstr>Overview of significant developments and activities  during the past year in COOMET</vt:lpstr>
      <vt:lpstr>Overview of significant developments and activities  during the past year in COOMET</vt:lpstr>
      <vt:lpstr>Overview of significant developments and activities  during the past year in COOMET</vt:lpstr>
      <vt:lpstr>Overview of most urgent technical  and other legal metrology issues in the region  during the past year in COOMET</vt:lpstr>
      <vt:lpstr>Overview of most urgent technical  and other legal metrology issues in the region  during the past year in COOMET</vt:lpstr>
      <vt:lpstr>Overview of most urgent technical  and other legal metrology issues in the region  during the past year in COOMET</vt:lpstr>
      <vt:lpstr>Anticipated calendar of events for the coming year in COOMET</vt:lpstr>
      <vt:lpstr>COOMET Comments on the RLMO discussion topics for this year </vt:lpstr>
      <vt:lpstr>COOMET Comments on the RLMO discussion topics for this year </vt:lpstr>
      <vt:lpstr>COOMET Comments on the RLMO discussion topics for this year </vt:lpstr>
      <vt:lpstr>COOMET Comments on the RLMO discussion topics for this year </vt:lpstr>
      <vt:lpstr>Comments on the RLMO discussion topics for this year </vt:lpstr>
      <vt:lpstr>Comments on the RLMO discussion topics for this year </vt:lpstr>
      <vt:lpstr>COOMET Comments on the RLMO discussion topics for this year </vt:lpstr>
      <vt:lpstr>PowerPoint Presentation</vt:lpstr>
      <vt:lpstr>COOMET Comments on the RLMO discussion topics for this year </vt:lpstr>
      <vt:lpstr>COOMET Comments on the RLMO discussion topics for this year </vt:lpstr>
      <vt:lpstr>COOMET Comments on the RLMO discussion topics for this year </vt:lpstr>
      <vt:lpstr>Summary/Concluding remarks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Luis Mussio</dc:creator>
  <cp:lastModifiedBy>Ehrlich, Charles D. (Fed)</cp:lastModifiedBy>
  <cp:revision>84</cp:revision>
  <dcterms:created xsi:type="dcterms:W3CDTF">2021-08-16T10:44:54Z</dcterms:created>
  <dcterms:modified xsi:type="dcterms:W3CDTF">2022-10-06T01:06:43Z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0x010100DD74076A72D4964AB6434C8084C5DDDB</vt:lpwstr>
  </property>
</Properties>
</file>